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6"/>
  </p:notesMasterIdLst>
  <p:handoutMasterIdLst>
    <p:handoutMasterId r:id="rId17"/>
  </p:handoutMasterIdLst>
  <p:sldIdLst>
    <p:sldId id="256" r:id="rId5"/>
    <p:sldId id="312" r:id="rId6"/>
    <p:sldId id="279" r:id="rId7"/>
    <p:sldId id="331" r:id="rId8"/>
    <p:sldId id="325" r:id="rId9"/>
    <p:sldId id="327" r:id="rId10"/>
    <p:sldId id="328" r:id="rId11"/>
    <p:sldId id="329" r:id="rId12"/>
    <p:sldId id="330" r:id="rId13"/>
    <p:sldId id="335" r:id="rId14"/>
    <p:sldId id="266" r:id="rId15"/>
  </p:sldIdLst>
  <p:sldSz cx="9144000" cy="6858000" type="screen4x3"/>
  <p:notesSz cx="6797675" cy="9926638"/>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5C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E3F5B5-AE68-41AD-8635-64912BBA3C98}" v="31" dt="2020-10-07T21:31:33.72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A1909AE5-1507-431A-8AD7-BDE485715D29}" type="datetimeFigureOut">
              <a:rPr lang="nl-NL" smtClean="0"/>
              <a:t>7-10-2020</a:t>
            </a:fld>
            <a:endParaRPr lang="nl-NL"/>
          </a:p>
        </p:txBody>
      </p:sp>
      <p:sp>
        <p:nvSpPr>
          <p:cNvPr id="4" name="Tijdelijke aanduiding voor voettekst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4D4B36C2-8ED8-453A-985E-9FDB27AC577E}" type="slidenum">
              <a:rPr lang="nl-NL" smtClean="0"/>
              <a:t>‹nr.›</a:t>
            </a:fld>
            <a:endParaRPr lang="nl-NL"/>
          </a:p>
        </p:txBody>
      </p:sp>
    </p:spTree>
    <p:extLst>
      <p:ext uri="{BB962C8B-B14F-4D97-AF65-F5344CB8AC3E}">
        <p14:creationId xmlns:p14="http://schemas.microsoft.com/office/powerpoint/2010/main" val="635968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DF6012A-F641-9746-9173-1D838373B862}" type="datetimeFigureOut">
              <a:rPr lang="nl-NL" smtClean="0"/>
              <a:t>7-10-2020</a:t>
            </a:fld>
            <a:endParaRPr lang="nl-NL"/>
          </a:p>
        </p:txBody>
      </p:sp>
      <p:sp>
        <p:nvSpPr>
          <p:cNvPr id="4" name="Tijdelijke aanduiding voor dia-afbeelding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6" name="Tijdelijke aanduiding voor voet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47C094D5-BF79-0C47-BC0D-253DC921FC82}" type="slidenum">
              <a:rPr lang="nl-NL" smtClean="0"/>
              <a:t>‹nr.›</a:t>
            </a:fld>
            <a:endParaRPr lang="nl-NL"/>
          </a:p>
        </p:txBody>
      </p:sp>
    </p:spTree>
    <p:extLst>
      <p:ext uri="{BB962C8B-B14F-4D97-AF65-F5344CB8AC3E}">
        <p14:creationId xmlns:p14="http://schemas.microsoft.com/office/powerpoint/2010/main" val="40083303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47C094D5-BF79-0C47-BC0D-253DC921FC82}" type="slidenum">
              <a:rPr lang="nl-NL" smtClean="0"/>
              <a:t>1</a:t>
            </a:fld>
            <a:endParaRPr lang="nl-NL"/>
          </a:p>
        </p:txBody>
      </p:sp>
    </p:spTree>
    <p:extLst>
      <p:ext uri="{BB962C8B-B14F-4D97-AF65-F5344CB8AC3E}">
        <p14:creationId xmlns:p14="http://schemas.microsoft.com/office/powerpoint/2010/main" val="1888222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7C094D5-BF79-0C47-BC0D-253DC921FC82}" type="slidenum">
              <a:rPr lang="nl-NL" smtClean="0"/>
              <a:t>10</a:t>
            </a:fld>
            <a:endParaRPr lang="nl-NL"/>
          </a:p>
        </p:txBody>
      </p:sp>
    </p:spTree>
    <p:extLst>
      <p:ext uri="{BB962C8B-B14F-4D97-AF65-F5344CB8AC3E}">
        <p14:creationId xmlns:p14="http://schemas.microsoft.com/office/powerpoint/2010/main" val="129450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47C094D5-BF79-0C47-BC0D-253DC921FC82}" type="slidenum">
              <a:rPr lang="nl-NL" smtClean="0"/>
              <a:t>11</a:t>
            </a:fld>
            <a:endParaRPr lang="nl-NL"/>
          </a:p>
        </p:txBody>
      </p:sp>
    </p:spTree>
    <p:extLst>
      <p:ext uri="{BB962C8B-B14F-4D97-AF65-F5344CB8AC3E}">
        <p14:creationId xmlns:p14="http://schemas.microsoft.com/office/powerpoint/2010/main" val="3466486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47C094D5-BF79-0C47-BC0D-253DC921FC82}" type="slidenum">
              <a:rPr lang="nl-NL" smtClean="0"/>
              <a:t>2</a:t>
            </a:fld>
            <a:endParaRPr lang="nl-NL"/>
          </a:p>
        </p:txBody>
      </p:sp>
    </p:spTree>
    <p:extLst>
      <p:ext uri="{BB962C8B-B14F-4D97-AF65-F5344CB8AC3E}">
        <p14:creationId xmlns:p14="http://schemas.microsoft.com/office/powerpoint/2010/main" val="2487239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7C094D5-BF79-0C47-BC0D-253DC921FC82}" type="slidenum">
              <a:rPr lang="nl-NL" smtClean="0"/>
              <a:t>3</a:t>
            </a:fld>
            <a:endParaRPr lang="nl-NL"/>
          </a:p>
        </p:txBody>
      </p:sp>
    </p:spTree>
    <p:extLst>
      <p:ext uri="{BB962C8B-B14F-4D97-AF65-F5344CB8AC3E}">
        <p14:creationId xmlns:p14="http://schemas.microsoft.com/office/powerpoint/2010/main" val="7722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7C094D5-BF79-0C47-BC0D-253DC921FC82}" type="slidenum">
              <a:rPr lang="nl-NL" smtClean="0"/>
              <a:t>4</a:t>
            </a:fld>
            <a:endParaRPr lang="nl-NL"/>
          </a:p>
        </p:txBody>
      </p:sp>
    </p:spTree>
    <p:extLst>
      <p:ext uri="{BB962C8B-B14F-4D97-AF65-F5344CB8AC3E}">
        <p14:creationId xmlns:p14="http://schemas.microsoft.com/office/powerpoint/2010/main" val="2705508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7C094D5-BF79-0C47-BC0D-253DC921FC82}" type="slidenum">
              <a:rPr lang="nl-NL" smtClean="0"/>
              <a:t>5</a:t>
            </a:fld>
            <a:endParaRPr lang="nl-NL"/>
          </a:p>
        </p:txBody>
      </p:sp>
    </p:spTree>
    <p:extLst>
      <p:ext uri="{BB962C8B-B14F-4D97-AF65-F5344CB8AC3E}">
        <p14:creationId xmlns:p14="http://schemas.microsoft.com/office/powerpoint/2010/main" val="2227862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7C094D5-BF79-0C47-BC0D-253DC921FC82}" type="slidenum">
              <a:rPr lang="nl-NL" smtClean="0"/>
              <a:t>6</a:t>
            </a:fld>
            <a:endParaRPr lang="nl-NL"/>
          </a:p>
        </p:txBody>
      </p:sp>
    </p:spTree>
    <p:extLst>
      <p:ext uri="{BB962C8B-B14F-4D97-AF65-F5344CB8AC3E}">
        <p14:creationId xmlns:p14="http://schemas.microsoft.com/office/powerpoint/2010/main" val="3144513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sz="2000" b="0" i="0" u="none" strike="noStrike" baseline="0" dirty="0">
              <a:solidFill>
                <a:srgbClr val="000000"/>
              </a:solidFill>
              <a:latin typeface="Verdana" panose="020B0604030504040204" pitchFamily="34" charset="0"/>
            </a:endParaRPr>
          </a:p>
          <a:p>
            <a:r>
              <a:rPr lang="nl-NL" sz="2000" b="0" i="0" u="none" strike="noStrike" baseline="0" dirty="0">
                <a:solidFill>
                  <a:srgbClr val="000000"/>
                </a:solidFill>
                <a:latin typeface="Verdana" panose="020B0604030504040204" pitchFamily="34" charset="0"/>
              </a:rPr>
              <a:t> </a:t>
            </a:r>
            <a:r>
              <a:rPr lang="nl-NL" sz="1200" b="1" i="0" u="none" strike="noStrike" baseline="0" dirty="0">
                <a:solidFill>
                  <a:srgbClr val="000000"/>
                </a:solidFill>
                <a:latin typeface="Verdana" panose="020B0604030504040204" pitchFamily="34" charset="0"/>
              </a:rPr>
              <a:t>Inspectierapport: Nederlands of niet </a:t>
            </a:r>
            <a:endParaRPr lang="nl-NL" sz="1200" b="0" i="0" u="none" strike="noStrike" baseline="0" dirty="0">
              <a:solidFill>
                <a:srgbClr val="000000"/>
              </a:solidFill>
              <a:latin typeface="Verdana" panose="020B0604030504040204" pitchFamily="34" charset="0"/>
            </a:endParaRPr>
          </a:p>
          <a:p>
            <a:r>
              <a:rPr lang="nl-NL" sz="1200" b="0" i="0" u="none" strike="noStrike" baseline="0" dirty="0">
                <a:solidFill>
                  <a:srgbClr val="000000"/>
                </a:solidFill>
                <a:latin typeface="Verdana" panose="020B0604030504040204" pitchFamily="34" charset="0"/>
              </a:rPr>
              <a:t>In december 2018 publiceerde de inspectie het onderzoek “Nederlands of niet: gedragscodes en taalbeleid in het hoger onderwijs</a:t>
            </a:r>
            <a:r>
              <a:rPr lang="nl-NL" sz="800" b="0" i="0" u="none" strike="noStrike" baseline="30000" dirty="0">
                <a:solidFill>
                  <a:srgbClr val="000000"/>
                </a:solidFill>
                <a:latin typeface="Verdana" panose="020B0604030504040204" pitchFamily="34" charset="0"/>
              </a:rPr>
              <a:t>1</a:t>
            </a:r>
            <a:r>
              <a:rPr lang="nl-NL" sz="1200" b="0" i="0" u="none" strike="noStrike" baseline="0" dirty="0">
                <a:solidFill>
                  <a:srgbClr val="000000"/>
                </a:solidFill>
                <a:latin typeface="Verdana" panose="020B0604030504040204" pitchFamily="34" charset="0"/>
              </a:rPr>
              <a:t>”, waarin een overzicht stond opgenomen van het aantal instellingen dat beschikte over een gedragscode zoals bedoeld in artikel 7.2 onderdeel c (hierna: artikel 7.2) van de Wet op het hoger onderwijs en wetenschappelijk onderzoek (hierna: WHW). Dit artikel bepaalt dat een instelling onderwijs mag verzorgen en examens mag afnemen in een andere taal dan het Nederlands als “de specifieke aard, de inrichting of de kwaliteit van het onderwijs dan wel de herkomst van de studenten daartoe noodzaakt, overeenkomstig een door het instellingsbestuur vastgestelde gedragscode”. </a:t>
            </a:r>
            <a:endParaRPr lang="nl-NL" dirty="0"/>
          </a:p>
        </p:txBody>
      </p:sp>
      <p:sp>
        <p:nvSpPr>
          <p:cNvPr id="4" name="Tijdelijke aanduiding voor dianummer 3"/>
          <p:cNvSpPr>
            <a:spLocks noGrp="1"/>
          </p:cNvSpPr>
          <p:nvPr>
            <p:ph type="sldNum" sz="quarter" idx="10"/>
          </p:nvPr>
        </p:nvSpPr>
        <p:spPr/>
        <p:txBody>
          <a:bodyPr/>
          <a:lstStyle/>
          <a:p>
            <a:fld id="{47C094D5-BF79-0C47-BC0D-253DC921FC82}" type="slidenum">
              <a:rPr lang="nl-NL" smtClean="0"/>
              <a:t>7</a:t>
            </a:fld>
            <a:endParaRPr lang="nl-NL"/>
          </a:p>
        </p:txBody>
      </p:sp>
    </p:spTree>
    <p:extLst>
      <p:ext uri="{BB962C8B-B14F-4D97-AF65-F5344CB8AC3E}">
        <p14:creationId xmlns:p14="http://schemas.microsoft.com/office/powerpoint/2010/main" val="4176460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sz="2000" b="0" i="0" u="none" strike="noStrike" baseline="0" dirty="0">
              <a:solidFill>
                <a:srgbClr val="000000"/>
              </a:solidFill>
              <a:latin typeface="Verdana" panose="020B0604030504040204" pitchFamily="34" charset="0"/>
            </a:endParaRPr>
          </a:p>
          <a:p>
            <a:r>
              <a:rPr lang="nl-NL" sz="2000" b="0" i="0" u="none" strike="noStrike" baseline="0" dirty="0">
                <a:solidFill>
                  <a:srgbClr val="000000"/>
                </a:solidFill>
                <a:latin typeface="Verdana" panose="020B0604030504040204" pitchFamily="34" charset="0"/>
              </a:rPr>
              <a:t> </a:t>
            </a:r>
            <a:r>
              <a:rPr lang="nl-NL" sz="1200" b="1" i="0" u="none" strike="noStrike" baseline="0" dirty="0">
                <a:solidFill>
                  <a:srgbClr val="000000"/>
                </a:solidFill>
                <a:latin typeface="Verdana" panose="020B0604030504040204" pitchFamily="34" charset="0"/>
              </a:rPr>
              <a:t>2018: 34 instellingen zonder verplichte gedragscode </a:t>
            </a:r>
            <a:endParaRPr lang="nl-NL" sz="1200" b="0" i="0" u="none" strike="noStrike" baseline="0" dirty="0">
              <a:solidFill>
                <a:srgbClr val="000000"/>
              </a:solidFill>
              <a:latin typeface="Verdana" panose="020B0604030504040204" pitchFamily="34" charset="0"/>
            </a:endParaRPr>
          </a:p>
          <a:p>
            <a:r>
              <a:rPr lang="nl-NL" sz="1200" b="0" i="0" u="none" strike="noStrike" baseline="0" dirty="0">
                <a:solidFill>
                  <a:srgbClr val="000000"/>
                </a:solidFill>
                <a:latin typeface="Verdana" panose="020B0604030504040204" pitchFamily="34" charset="0"/>
              </a:rPr>
              <a:t>In dit rapport stelde de inspectie het volgende vast: </a:t>
            </a:r>
          </a:p>
          <a:p>
            <a:r>
              <a:rPr lang="nl-NL" sz="1200" b="0" i="0" u="none" strike="noStrike" baseline="0" dirty="0">
                <a:solidFill>
                  <a:srgbClr val="000000"/>
                </a:solidFill>
                <a:latin typeface="Verdana" panose="020B0604030504040204" pitchFamily="34" charset="0"/>
              </a:rPr>
              <a:t>- 77 instellingen verzorgden onderwijs in een andere taal dan het Nederlands; </a:t>
            </a:r>
          </a:p>
          <a:p>
            <a:r>
              <a:rPr lang="nl-NL" sz="1200" b="0" i="0" u="none" strike="noStrike" baseline="0" dirty="0">
                <a:solidFill>
                  <a:srgbClr val="000000"/>
                </a:solidFill>
                <a:latin typeface="Verdana" panose="020B0604030504040204" pitchFamily="34" charset="0"/>
              </a:rPr>
              <a:t>- Daarvan beschikten 43 instellingen over de gedragscode als voorgeschreven in artikel 7.2 van de WHW; </a:t>
            </a:r>
          </a:p>
          <a:p>
            <a:r>
              <a:rPr lang="nl-NL" sz="1200" b="0" i="0" u="none" strike="noStrike" baseline="0" dirty="0">
                <a:solidFill>
                  <a:srgbClr val="000000"/>
                </a:solidFill>
                <a:latin typeface="Verdana" panose="020B0604030504040204" pitchFamily="34" charset="0"/>
              </a:rPr>
              <a:t>- 34 instellingen hadden deze gedragscode niet; </a:t>
            </a:r>
          </a:p>
          <a:p>
            <a:r>
              <a:rPr lang="nl-NL" sz="1200" b="0" i="0" u="none" strike="noStrike" baseline="0" dirty="0">
                <a:solidFill>
                  <a:srgbClr val="000000"/>
                </a:solidFill>
                <a:latin typeface="Verdana" panose="020B0604030504040204" pitchFamily="34" charset="0"/>
              </a:rPr>
              <a:t>- De overige 48 hoger onderwijsinstellingen verzorgden vrijwel uitsluitend Nederlandstalig onderwijs en hoefden niet over een gedragscode te beschikken. </a:t>
            </a:r>
          </a:p>
          <a:p>
            <a:endParaRPr lang="nl-NL" dirty="0"/>
          </a:p>
        </p:txBody>
      </p:sp>
      <p:sp>
        <p:nvSpPr>
          <p:cNvPr id="4" name="Tijdelijke aanduiding voor dianummer 3"/>
          <p:cNvSpPr>
            <a:spLocks noGrp="1"/>
          </p:cNvSpPr>
          <p:nvPr>
            <p:ph type="sldNum" sz="quarter" idx="10"/>
          </p:nvPr>
        </p:nvSpPr>
        <p:spPr/>
        <p:txBody>
          <a:bodyPr/>
          <a:lstStyle/>
          <a:p>
            <a:fld id="{47C094D5-BF79-0C47-BC0D-253DC921FC82}" type="slidenum">
              <a:rPr lang="nl-NL" smtClean="0"/>
              <a:t>8</a:t>
            </a:fld>
            <a:endParaRPr lang="nl-NL"/>
          </a:p>
        </p:txBody>
      </p:sp>
    </p:spTree>
    <p:extLst>
      <p:ext uri="{BB962C8B-B14F-4D97-AF65-F5344CB8AC3E}">
        <p14:creationId xmlns:p14="http://schemas.microsoft.com/office/powerpoint/2010/main" val="186461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effectLst/>
                <a:latin typeface="Lato" panose="020F0502020204030203" pitchFamily="34" charset="0"/>
                <a:ea typeface="Cambria" panose="02040503050406030204" pitchFamily="18" charset="0"/>
                <a:cs typeface="Times New Roman" panose="02020603050405020304" pitchFamily="18" charset="0"/>
              </a:rPr>
              <a:t>Het maken van weloverwogen keuzes in het aanbod is belangrijk voor de interne organisatie. Veel routes met voor elke route net andere invulling en regels legt druk op de onderwijslogistiek en daarmee op studiebegeleiders, voorlich­ters, en niet in de laatste plaats op docenten. Maar ook afnemers (studenten) kunnen druk ervaren.</a:t>
            </a:r>
            <a:endParaRPr lang="nl-NL" dirty="0"/>
          </a:p>
        </p:txBody>
      </p:sp>
      <p:sp>
        <p:nvSpPr>
          <p:cNvPr id="4" name="Tijdelijke aanduiding voor dianummer 3"/>
          <p:cNvSpPr>
            <a:spLocks noGrp="1"/>
          </p:cNvSpPr>
          <p:nvPr>
            <p:ph type="sldNum" sz="quarter" idx="10"/>
          </p:nvPr>
        </p:nvSpPr>
        <p:spPr/>
        <p:txBody>
          <a:bodyPr/>
          <a:lstStyle/>
          <a:p>
            <a:fld id="{47C094D5-BF79-0C47-BC0D-253DC921FC82}" type="slidenum">
              <a:rPr lang="nl-NL" smtClean="0"/>
              <a:t>9</a:t>
            </a:fld>
            <a:endParaRPr lang="nl-NL"/>
          </a:p>
        </p:txBody>
      </p:sp>
    </p:spTree>
    <p:extLst>
      <p:ext uri="{BB962C8B-B14F-4D97-AF65-F5344CB8AC3E}">
        <p14:creationId xmlns:p14="http://schemas.microsoft.com/office/powerpoint/2010/main" val="4221860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BE"/>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Klik om de titelstijl van het model te bewerken</a:t>
            </a:r>
            <a:endParaRPr lang="nl-NL"/>
          </a:p>
        </p:txBody>
      </p:sp>
      <p:sp>
        <p:nvSpPr>
          <p:cNvPr id="4" name="Tijdelijke aanduiding voor datum 3"/>
          <p:cNvSpPr>
            <a:spLocks noGrp="1"/>
          </p:cNvSpPr>
          <p:nvPr>
            <p:ph type="dt" sz="half" idx="10"/>
          </p:nvPr>
        </p:nvSpPr>
        <p:spPr/>
        <p:txBody>
          <a:bodyPr/>
          <a:lstStyle/>
          <a:p>
            <a:fld id="{45CD5F3C-2247-4E64-838A-81D57695D8EA}" type="datetime1">
              <a:rPr lang="nl-NL" smtClean="0"/>
              <a:t>7-10-2020</a:t>
            </a:fld>
            <a:endParaRPr lang="nl-NL"/>
          </a:p>
        </p:txBody>
      </p:sp>
      <p:sp>
        <p:nvSpPr>
          <p:cNvPr id="5" name="Tijdelijke aanduiding voor voettekst 4"/>
          <p:cNvSpPr>
            <a:spLocks noGrp="1"/>
          </p:cNvSpPr>
          <p:nvPr>
            <p:ph type="ftr" sz="quarter" idx="11"/>
          </p:nvPr>
        </p:nvSpPr>
        <p:spPr/>
        <p:txBody>
          <a:bodyPr/>
          <a:lstStyle/>
          <a:p>
            <a:r>
              <a:rPr lang="nl-NL"/>
              <a:t>Secretaristraining, 7 en 21 november 2018</a:t>
            </a:r>
          </a:p>
        </p:txBody>
      </p:sp>
      <p:sp>
        <p:nvSpPr>
          <p:cNvPr id="6" name="Tijdelijke aanduiding voor dianummer 5"/>
          <p:cNvSpPr>
            <a:spLocks noGrp="1"/>
          </p:cNvSpPr>
          <p:nvPr>
            <p:ph type="sldNum" sz="quarter" idx="12"/>
          </p:nvPr>
        </p:nvSpPr>
        <p:spPr/>
        <p:txBody>
          <a:bodyPr/>
          <a:lstStyle/>
          <a:p>
            <a:fld id="{674D6D91-A371-144C-9CDA-E66851386451}" type="slidenum">
              <a:rPr lang="nl-NL" smtClean="0"/>
              <a:t>‹nr.›</a:t>
            </a:fld>
            <a:endParaRPr lang="nl-NL"/>
          </a:p>
        </p:txBody>
      </p:sp>
    </p:spTree>
    <p:extLst>
      <p:ext uri="{BB962C8B-B14F-4D97-AF65-F5344CB8AC3E}">
        <p14:creationId xmlns:p14="http://schemas.microsoft.com/office/powerpoint/2010/main" val="2170274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datum 3"/>
          <p:cNvSpPr>
            <a:spLocks noGrp="1"/>
          </p:cNvSpPr>
          <p:nvPr>
            <p:ph type="dt" sz="half" idx="10"/>
          </p:nvPr>
        </p:nvSpPr>
        <p:spPr/>
        <p:txBody>
          <a:bodyPr/>
          <a:lstStyle/>
          <a:p>
            <a:fld id="{4E3AA3AD-A13F-4712-B2B5-1999CB72BF2D}" type="datetime1">
              <a:rPr lang="nl-NL" smtClean="0"/>
              <a:t>7-10-2020</a:t>
            </a:fld>
            <a:endParaRPr lang="nl-NL"/>
          </a:p>
        </p:txBody>
      </p:sp>
      <p:sp>
        <p:nvSpPr>
          <p:cNvPr id="5" name="Tijdelijke aanduiding voor voettekst 4"/>
          <p:cNvSpPr>
            <a:spLocks noGrp="1"/>
          </p:cNvSpPr>
          <p:nvPr>
            <p:ph type="ftr" sz="quarter" idx="11"/>
          </p:nvPr>
        </p:nvSpPr>
        <p:spPr/>
        <p:txBody>
          <a:bodyPr/>
          <a:lstStyle/>
          <a:p>
            <a:r>
              <a:rPr lang="nl-NL"/>
              <a:t>Secretaristraining, 7 en 21 november 2018</a:t>
            </a:r>
          </a:p>
        </p:txBody>
      </p:sp>
      <p:sp>
        <p:nvSpPr>
          <p:cNvPr id="6" name="Tijdelijke aanduiding voor dianummer 5"/>
          <p:cNvSpPr>
            <a:spLocks noGrp="1"/>
          </p:cNvSpPr>
          <p:nvPr>
            <p:ph type="sldNum" sz="quarter" idx="12"/>
          </p:nvPr>
        </p:nvSpPr>
        <p:spPr/>
        <p:txBody>
          <a:bodyPr/>
          <a:lstStyle/>
          <a:p>
            <a:fld id="{674D6D91-A371-144C-9CDA-E66851386451}" type="slidenum">
              <a:rPr lang="nl-NL" smtClean="0"/>
              <a:t>‹nr.›</a:t>
            </a:fld>
            <a:endParaRPr lang="nl-NL"/>
          </a:p>
        </p:txBody>
      </p:sp>
    </p:spTree>
    <p:extLst>
      <p:ext uri="{BB962C8B-B14F-4D97-AF65-F5344CB8AC3E}">
        <p14:creationId xmlns:p14="http://schemas.microsoft.com/office/powerpoint/2010/main" val="2405630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BE"/>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datum 3"/>
          <p:cNvSpPr>
            <a:spLocks noGrp="1"/>
          </p:cNvSpPr>
          <p:nvPr>
            <p:ph type="dt" sz="half" idx="10"/>
          </p:nvPr>
        </p:nvSpPr>
        <p:spPr/>
        <p:txBody>
          <a:bodyPr/>
          <a:lstStyle/>
          <a:p>
            <a:fld id="{74295050-7490-460D-A1B5-5A62ACE2E381}" type="datetime1">
              <a:rPr lang="nl-NL" smtClean="0"/>
              <a:t>7-10-2020</a:t>
            </a:fld>
            <a:endParaRPr lang="nl-NL"/>
          </a:p>
        </p:txBody>
      </p:sp>
      <p:sp>
        <p:nvSpPr>
          <p:cNvPr id="5" name="Tijdelijke aanduiding voor voettekst 4"/>
          <p:cNvSpPr>
            <a:spLocks noGrp="1"/>
          </p:cNvSpPr>
          <p:nvPr>
            <p:ph type="ftr" sz="quarter" idx="11"/>
          </p:nvPr>
        </p:nvSpPr>
        <p:spPr/>
        <p:txBody>
          <a:bodyPr/>
          <a:lstStyle/>
          <a:p>
            <a:r>
              <a:rPr lang="nl-NL"/>
              <a:t>Secretaristraining, 7 en 21 november 2018</a:t>
            </a:r>
          </a:p>
        </p:txBody>
      </p:sp>
      <p:sp>
        <p:nvSpPr>
          <p:cNvPr id="6" name="Tijdelijke aanduiding voor dianummer 5"/>
          <p:cNvSpPr>
            <a:spLocks noGrp="1"/>
          </p:cNvSpPr>
          <p:nvPr>
            <p:ph type="sldNum" sz="quarter" idx="12"/>
          </p:nvPr>
        </p:nvSpPr>
        <p:spPr/>
        <p:txBody>
          <a:bodyPr/>
          <a:lstStyle/>
          <a:p>
            <a:fld id="{674D6D91-A371-144C-9CDA-E66851386451}" type="slidenum">
              <a:rPr lang="nl-NL" smtClean="0"/>
              <a:t>‹nr.›</a:t>
            </a:fld>
            <a:endParaRPr lang="nl-NL"/>
          </a:p>
        </p:txBody>
      </p:sp>
    </p:spTree>
    <p:extLst>
      <p:ext uri="{BB962C8B-B14F-4D97-AF65-F5344CB8AC3E}">
        <p14:creationId xmlns:p14="http://schemas.microsoft.com/office/powerpoint/2010/main" val="652387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idx="1"/>
          </p:nvPr>
        </p:nvSpPr>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datum 3"/>
          <p:cNvSpPr>
            <a:spLocks noGrp="1"/>
          </p:cNvSpPr>
          <p:nvPr>
            <p:ph type="dt" sz="half" idx="10"/>
          </p:nvPr>
        </p:nvSpPr>
        <p:spPr/>
        <p:txBody>
          <a:bodyPr/>
          <a:lstStyle/>
          <a:p>
            <a:fld id="{49981EE9-C2FD-4A1E-9BB6-A7106DF6E50F}" type="datetime1">
              <a:rPr lang="nl-NL" smtClean="0"/>
              <a:t>7-10-2020</a:t>
            </a:fld>
            <a:endParaRPr lang="nl-NL"/>
          </a:p>
        </p:txBody>
      </p:sp>
      <p:sp>
        <p:nvSpPr>
          <p:cNvPr id="5" name="Tijdelijke aanduiding voor voettekst 4"/>
          <p:cNvSpPr>
            <a:spLocks noGrp="1"/>
          </p:cNvSpPr>
          <p:nvPr>
            <p:ph type="ftr" sz="quarter" idx="11"/>
          </p:nvPr>
        </p:nvSpPr>
        <p:spPr/>
        <p:txBody>
          <a:bodyPr/>
          <a:lstStyle/>
          <a:p>
            <a:r>
              <a:rPr lang="nl-NL"/>
              <a:t>Secretaristraining, 7 en 21 november 2018</a:t>
            </a:r>
          </a:p>
        </p:txBody>
      </p:sp>
      <p:sp>
        <p:nvSpPr>
          <p:cNvPr id="6" name="Tijdelijke aanduiding voor dianummer 5"/>
          <p:cNvSpPr>
            <a:spLocks noGrp="1"/>
          </p:cNvSpPr>
          <p:nvPr>
            <p:ph type="sldNum" sz="quarter" idx="12"/>
          </p:nvPr>
        </p:nvSpPr>
        <p:spPr/>
        <p:txBody>
          <a:bodyPr/>
          <a:lstStyle/>
          <a:p>
            <a:fld id="{674D6D91-A371-144C-9CDA-E66851386451}" type="slidenum">
              <a:rPr lang="nl-NL" smtClean="0"/>
              <a:t>‹nr.›</a:t>
            </a:fld>
            <a:endParaRPr lang="nl-NL"/>
          </a:p>
        </p:txBody>
      </p:sp>
    </p:spTree>
    <p:extLst>
      <p:ext uri="{BB962C8B-B14F-4D97-AF65-F5344CB8AC3E}">
        <p14:creationId xmlns:p14="http://schemas.microsoft.com/office/powerpoint/2010/main" val="2284462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BE"/>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Klik om de tekststijl van het model te bewerken</a:t>
            </a:r>
          </a:p>
        </p:txBody>
      </p:sp>
      <p:sp>
        <p:nvSpPr>
          <p:cNvPr id="4" name="Tijdelijke aanduiding voor datum 3"/>
          <p:cNvSpPr>
            <a:spLocks noGrp="1"/>
          </p:cNvSpPr>
          <p:nvPr>
            <p:ph type="dt" sz="half" idx="10"/>
          </p:nvPr>
        </p:nvSpPr>
        <p:spPr/>
        <p:txBody>
          <a:bodyPr/>
          <a:lstStyle/>
          <a:p>
            <a:fld id="{1C23F4D8-98B9-4123-9E12-F0385A579D60}" type="datetime1">
              <a:rPr lang="nl-NL" smtClean="0"/>
              <a:t>7-10-2020</a:t>
            </a:fld>
            <a:endParaRPr lang="nl-NL"/>
          </a:p>
        </p:txBody>
      </p:sp>
      <p:sp>
        <p:nvSpPr>
          <p:cNvPr id="5" name="Tijdelijke aanduiding voor voettekst 4"/>
          <p:cNvSpPr>
            <a:spLocks noGrp="1"/>
          </p:cNvSpPr>
          <p:nvPr>
            <p:ph type="ftr" sz="quarter" idx="11"/>
          </p:nvPr>
        </p:nvSpPr>
        <p:spPr/>
        <p:txBody>
          <a:bodyPr/>
          <a:lstStyle/>
          <a:p>
            <a:r>
              <a:rPr lang="nl-NL"/>
              <a:t>Secretaristraining, 7 en 21 november 2018</a:t>
            </a:r>
          </a:p>
        </p:txBody>
      </p:sp>
      <p:sp>
        <p:nvSpPr>
          <p:cNvPr id="6" name="Tijdelijke aanduiding voor dianummer 5"/>
          <p:cNvSpPr>
            <a:spLocks noGrp="1"/>
          </p:cNvSpPr>
          <p:nvPr>
            <p:ph type="sldNum" sz="quarter" idx="12"/>
          </p:nvPr>
        </p:nvSpPr>
        <p:spPr/>
        <p:txBody>
          <a:bodyPr/>
          <a:lstStyle/>
          <a:p>
            <a:fld id="{674D6D91-A371-144C-9CDA-E66851386451}" type="slidenum">
              <a:rPr lang="nl-NL" smtClean="0"/>
              <a:t>‹nr.›</a:t>
            </a:fld>
            <a:endParaRPr lang="nl-NL"/>
          </a:p>
        </p:txBody>
      </p:sp>
    </p:spTree>
    <p:extLst>
      <p:ext uri="{BB962C8B-B14F-4D97-AF65-F5344CB8AC3E}">
        <p14:creationId xmlns:p14="http://schemas.microsoft.com/office/powerpoint/2010/main" val="3271358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Tijdelijke aanduiding voor datum 4"/>
          <p:cNvSpPr>
            <a:spLocks noGrp="1"/>
          </p:cNvSpPr>
          <p:nvPr>
            <p:ph type="dt" sz="half" idx="10"/>
          </p:nvPr>
        </p:nvSpPr>
        <p:spPr/>
        <p:txBody>
          <a:bodyPr/>
          <a:lstStyle/>
          <a:p>
            <a:fld id="{4E35CF3C-523E-454D-8875-0E4B82091170}" type="datetime1">
              <a:rPr lang="nl-NL" smtClean="0"/>
              <a:t>7-10-2020</a:t>
            </a:fld>
            <a:endParaRPr lang="nl-NL"/>
          </a:p>
        </p:txBody>
      </p:sp>
      <p:sp>
        <p:nvSpPr>
          <p:cNvPr id="6" name="Tijdelijke aanduiding voor voettekst 5"/>
          <p:cNvSpPr>
            <a:spLocks noGrp="1"/>
          </p:cNvSpPr>
          <p:nvPr>
            <p:ph type="ftr" sz="quarter" idx="11"/>
          </p:nvPr>
        </p:nvSpPr>
        <p:spPr/>
        <p:txBody>
          <a:bodyPr/>
          <a:lstStyle/>
          <a:p>
            <a:r>
              <a:rPr lang="nl-NL"/>
              <a:t>Secretaristraining, 7 en 21 november 2018</a:t>
            </a:r>
          </a:p>
        </p:txBody>
      </p:sp>
      <p:sp>
        <p:nvSpPr>
          <p:cNvPr id="7" name="Tijdelijke aanduiding voor dianummer 6"/>
          <p:cNvSpPr>
            <a:spLocks noGrp="1"/>
          </p:cNvSpPr>
          <p:nvPr>
            <p:ph type="sldNum" sz="quarter" idx="12"/>
          </p:nvPr>
        </p:nvSpPr>
        <p:spPr/>
        <p:txBody>
          <a:bodyPr/>
          <a:lstStyle/>
          <a:p>
            <a:fld id="{674D6D91-A371-144C-9CDA-E66851386451}" type="slidenum">
              <a:rPr lang="nl-NL" smtClean="0"/>
              <a:t>‹nr.›</a:t>
            </a:fld>
            <a:endParaRPr lang="nl-NL"/>
          </a:p>
        </p:txBody>
      </p:sp>
    </p:spTree>
    <p:extLst>
      <p:ext uri="{BB962C8B-B14F-4D97-AF65-F5344CB8AC3E}">
        <p14:creationId xmlns:p14="http://schemas.microsoft.com/office/powerpoint/2010/main" val="1487680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BE"/>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7" name="Tijdelijke aanduiding voor datum 6"/>
          <p:cNvSpPr>
            <a:spLocks noGrp="1"/>
          </p:cNvSpPr>
          <p:nvPr>
            <p:ph type="dt" sz="half" idx="10"/>
          </p:nvPr>
        </p:nvSpPr>
        <p:spPr/>
        <p:txBody>
          <a:bodyPr/>
          <a:lstStyle/>
          <a:p>
            <a:fld id="{5153E09C-A748-4668-8DC8-1B381DAB5104}" type="datetime1">
              <a:rPr lang="nl-NL" smtClean="0"/>
              <a:t>7-10-2020</a:t>
            </a:fld>
            <a:endParaRPr lang="nl-NL"/>
          </a:p>
        </p:txBody>
      </p:sp>
      <p:sp>
        <p:nvSpPr>
          <p:cNvPr id="8" name="Tijdelijke aanduiding voor voettekst 7"/>
          <p:cNvSpPr>
            <a:spLocks noGrp="1"/>
          </p:cNvSpPr>
          <p:nvPr>
            <p:ph type="ftr" sz="quarter" idx="11"/>
          </p:nvPr>
        </p:nvSpPr>
        <p:spPr/>
        <p:txBody>
          <a:bodyPr/>
          <a:lstStyle/>
          <a:p>
            <a:r>
              <a:rPr lang="nl-NL"/>
              <a:t>Secretaristraining, 7 en 21 november 2018</a:t>
            </a:r>
          </a:p>
        </p:txBody>
      </p:sp>
      <p:sp>
        <p:nvSpPr>
          <p:cNvPr id="9" name="Tijdelijke aanduiding voor dianummer 8"/>
          <p:cNvSpPr>
            <a:spLocks noGrp="1"/>
          </p:cNvSpPr>
          <p:nvPr>
            <p:ph type="sldNum" sz="quarter" idx="12"/>
          </p:nvPr>
        </p:nvSpPr>
        <p:spPr/>
        <p:txBody>
          <a:bodyPr/>
          <a:lstStyle/>
          <a:p>
            <a:fld id="{674D6D91-A371-144C-9CDA-E66851386451}" type="slidenum">
              <a:rPr lang="nl-NL" smtClean="0"/>
              <a:t>‹nr.›</a:t>
            </a:fld>
            <a:endParaRPr lang="nl-NL"/>
          </a:p>
        </p:txBody>
      </p:sp>
    </p:spTree>
    <p:extLst>
      <p:ext uri="{BB962C8B-B14F-4D97-AF65-F5344CB8AC3E}">
        <p14:creationId xmlns:p14="http://schemas.microsoft.com/office/powerpoint/2010/main" val="3511318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datum 2"/>
          <p:cNvSpPr>
            <a:spLocks noGrp="1"/>
          </p:cNvSpPr>
          <p:nvPr>
            <p:ph type="dt" sz="half" idx="10"/>
          </p:nvPr>
        </p:nvSpPr>
        <p:spPr/>
        <p:txBody>
          <a:bodyPr/>
          <a:lstStyle/>
          <a:p>
            <a:fld id="{B298E863-96EC-40C7-98CC-CF5CD8DC53C7}" type="datetime1">
              <a:rPr lang="nl-NL" smtClean="0"/>
              <a:t>7-10-2020</a:t>
            </a:fld>
            <a:endParaRPr lang="nl-NL"/>
          </a:p>
        </p:txBody>
      </p:sp>
      <p:sp>
        <p:nvSpPr>
          <p:cNvPr id="4" name="Tijdelijke aanduiding voor voettekst 3"/>
          <p:cNvSpPr>
            <a:spLocks noGrp="1"/>
          </p:cNvSpPr>
          <p:nvPr>
            <p:ph type="ftr" sz="quarter" idx="11"/>
          </p:nvPr>
        </p:nvSpPr>
        <p:spPr/>
        <p:txBody>
          <a:bodyPr/>
          <a:lstStyle/>
          <a:p>
            <a:r>
              <a:rPr lang="nl-NL"/>
              <a:t>Secretaristraining, 7 en 21 november 2018</a:t>
            </a:r>
          </a:p>
        </p:txBody>
      </p:sp>
      <p:sp>
        <p:nvSpPr>
          <p:cNvPr id="5" name="Tijdelijke aanduiding voor dianummer 4"/>
          <p:cNvSpPr>
            <a:spLocks noGrp="1"/>
          </p:cNvSpPr>
          <p:nvPr>
            <p:ph type="sldNum" sz="quarter" idx="12"/>
          </p:nvPr>
        </p:nvSpPr>
        <p:spPr/>
        <p:txBody>
          <a:bodyPr/>
          <a:lstStyle/>
          <a:p>
            <a:fld id="{674D6D91-A371-144C-9CDA-E66851386451}" type="slidenum">
              <a:rPr lang="nl-NL" smtClean="0"/>
              <a:t>‹nr.›</a:t>
            </a:fld>
            <a:endParaRPr lang="nl-NL"/>
          </a:p>
        </p:txBody>
      </p:sp>
    </p:spTree>
    <p:extLst>
      <p:ext uri="{BB962C8B-B14F-4D97-AF65-F5344CB8AC3E}">
        <p14:creationId xmlns:p14="http://schemas.microsoft.com/office/powerpoint/2010/main" val="1692658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9F85A78A-8066-4445-9E53-3349BE02F616}" type="datetime1">
              <a:rPr lang="nl-NL" smtClean="0"/>
              <a:t>7-10-2020</a:t>
            </a:fld>
            <a:endParaRPr lang="nl-NL"/>
          </a:p>
        </p:txBody>
      </p:sp>
      <p:sp>
        <p:nvSpPr>
          <p:cNvPr id="3" name="Tijdelijke aanduiding voor voettekst 2"/>
          <p:cNvSpPr>
            <a:spLocks noGrp="1"/>
          </p:cNvSpPr>
          <p:nvPr>
            <p:ph type="ftr" sz="quarter" idx="11"/>
          </p:nvPr>
        </p:nvSpPr>
        <p:spPr/>
        <p:txBody>
          <a:bodyPr/>
          <a:lstStyle/>
          <a:p>
            <a:r>
              <a:rPr lang="nl-NL"/>
              <a:t>Secretaristraining, 7 en 21 november 2018</a:t>
            </a:r>
          </a:p>
        </p:txBody>
      </p:sp>
      <p:sp>
        <p:nvSpPr>
          <p:cNvPr id="4" name="Tijdelijke aanduiding voor dianummer 3"/>
          <p:cNvSpPr>
            <a:spLocks noGrp="1"/>
          </p:cNvSpPr>
          <p:nvPr>
            <p:ph type="sldNum" sz="quarter" idx="12"/>
          </p:nvPr>
        </p:nvSpPr>
        <p:spPr/>
        <p:txBody>
          <a:bodyPr/>
          <a:lstStyle/>
          <a:p>
            <a:fld id="{674D6D91-A371-144C-9CDA-E66851386451}" type="slidenum">
              <a:rPr lang="nl-NL" smtClean="0"/>
              <a:t>‹nr.›</a:t>
            </a:fld>
            <a:endParaRPr lang="nl-NL"/>
          </a:p>
        </p:txBody>
      </p:sp>
    </p:spTree>
    <p:extLst>
      <p:ext uri="{BB962C8B-B14F-4D97-AF65-F5344CB8AC3E}">
        <p14:creationId xmlns:p14="http://schemas.microsoft.com/office/powerpoint/2010/main" val="1803263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BE"/>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Tijdelijke aanduiding voor datum 4"/>
          <p:cNvSpPr>
            <a:spLocks noGrp="1"/>
          </p:cNvSpPr>
          <p:nvPr>
            <p:ph type="dt" sz="half" idx="10"/>
          </p:nvPr>
        </p:nvSpPr>
        <p:spPr/>
        <p:txBody>
          <a:bodyPr/>
          <a:lstStyle/>
          <a:p>
            <a:fld id="{371CB594-40BA-4640-B023-D6CFE814A4D0}" type="datetime1">
              <a:rPr lang="nl-NL" smtClean="0"/>
              <a:t>7-10-2020</a:t>
            </a:fld>
            <a:endParaRPr lang="nl-NL"/>
          </a:p>
        </p:txBody>
      </p:sp>
      <p:sp>
        <p:nvSpPr>
          <p:cNvPr id="6" name="Tijdelijke aanduiding voor voettekst 5"/>
          <p:cNvSpPr>
            <a:spLocks noGrp="1"/>
          </p:cNvSpPr>
          <p:nvPr>
            <p:ph type="ftr" sz="quarter" idx="11"/>
          </p:nvPr>
        </p:nvSpPr>
        <p:spPr/>
        <p:txBody>
          <a:bodyPr/>
          <a:lstStyle/>
          <a:p>
            <a:r>
              <a:rPr lang="nl-NL"/>
              <a:t>Secretaristraining, 7 en 21 november 2018</a:t>
            </a:r>
          </a:p>
        </p:txBody>
      </p:sp>
      <p:sp>
        <p:nvSpPr>
          <p:cNvPr id="7" name="Tijdelijke aanduiding voor dianummer 6"/>
          <p:cNvSpPr>
            <a:spLocks noGrp="1"/>
          </p:cNvSpPr>
          <p:nvPr>
            <p:ph type="sldNum" sz="quarter" idx="12"/>
          </p:nvPr>
        </p:nvSpPr>
        <p:spPr/>
        <p:txBody>
          <a:bodyPr/>
          <a:lstStyle/>
          <a:p>
            <a:fld id="{674D6D91-A371-144C-9CDA-E66851386451}" type="slidenum">
              <a:rPr lang="nl-NL" smtClean="0"/>
              <a:t>‹nr.›</a:t>
            </a:fld>
            <a:endParaRPr lang="nl-NL"/>
          </a:p>
        </p:txBody>
      </p:sp>
    </p:spTree>
    <p:extLst>
      <p:ext uri="{BB962C8B-B14F-4D97-AF65-F5344CB8AC3E}">
        <p14:creationId xmlns:p14="http://schemas.microsoft.com/office/powerpoint/2010/main" val="3222430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BE"/>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Tijdelijke aanduiding voor datum 4"/>
          <p:cNvSpPr>
            <a:spLocks noGrp="1"/>
          </p:cNvSpPr>
          <p:nvPr>
            <p:ph type="dt" sz="half" idx="10"/>
          </p:nvPr>
        </p:nvSpPr>
        <p:spPr/>
        <p:txBody>
          <a:bodyPr/>
          <a:lstStyle/>
          <a:p>
            <a:fld id="{E751FE4B-0827-4155-A745-C2443D15BB90}" type="datetime1">
              <a:rPr lang="nl-NL" smtClean="0"/>
              <a:t>7-10-2020</a:t>
            </a:fld>
            <a:endParaRPr lang="nl-NL"/>
          </a:p>
        </p:txBody>
      </p:sp>
      <p:sp>
        <p:nvSpPr>
          <p:cNvPr id="6" name="Tijdelijke aanduiding voor voettekst 5"/>
          <p:cNvSpPr>
            <a:spLocks noGrp="1"/>
          </p:cNvSpPr>
          <p:nvPr>
            <p:ph type="ftr" sz="quarter" idx="11"/>
          </p:nvPr>
        </p:nvSpPr>
        <p:spPr/>
        <p:txBody>
          <a:bodyPr/>
          <a:lstStyle/>
          <a:p>
            <a:r>
              <a:rPr lang="nl-NL"/>
              <a:t>Secretaristraining, 7 en 21 november 2018</a:t>
            </a:r>
          </a:p>
        </p:txBody>
      </p:sp>
      <p:sp>
        <p:nvSpPr>
          <p:cNvPr id="7" name="Tijdelijke aanduiding voor dianummer 6"/>
          <p:cNvSpPr>
            <a:spLocks noGrp="1"/>
          </p:cNvSpPr>
          <p:nvPr>
            <p:ph type="sldNum" sz="quarter" idx="12"/>
          </p:nvPr>
        </p:nvSpPr>
        <p:spPr/>
        <p:txBody>
          <a:bodyPr/>
          <a:lstStyle/>
          <a:p>
            <a:fld id="{674D6D91-A371-144C-9CDA-E66851386451}" type="slidenum">
              <a:rPr lang="nl-NL" smtClean="0"/>
              <a:t>‹nr.›</a:t>
            </a:fld>
            <a:endParaRPr lang="nl-NL"/>
          </a:p>
        </p:txBody>
      </p:sp>
    </p:spTree>
    <p:extLst>
      <p:ext uri="{BB962C8B-B14F-4D97-AF65-F5344CB8AC3E}">
        <p14:creationId xmlns:p14="http://schemas.microsoft.com/office/powerpoint/2010/main" val="3431520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616EC0-54B9-41E9-AFBE-64CEAC962745}" type="datetime1">
              <a:rPr lang="nl-NL" smtClean="0"/>
              <a:t>7-10-2020</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Secretaristraining, 7 en 21 november 2018</a:t>
            </a: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4D6D91-A371-144C-9CDA-E66851386451}" type="slidenum">
              <a:rPr lang="nl-NL" smtClean="0"/>
              <a:t>‹nr.›</a:t>
            </a:fld>
            <a:endParaRPr lang="nl-NL"/>
          </a:p>
        </p:txBody>
      </p:sp>
    </p:spTree>
    <p:extLst>
      <p:ext uri="{BB962C8B-B14F-4D97-AF65-F5344CB8AC3E}">
        <p14:creationId xmlns:p14="http://schemas.microsoft.com/office/powerpoint/2010/main" val="1605159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el 1"/>
          <p:cNvSpPr>
            <a:spLocks noGrp="1"/>
          </p:cNvSpPr>
          <p:nvPr>
            <p:ph type="ctrTitle"/>
          </p:nvPr>
        </p:nvSpPr>
        <p:spPr>
          <a:xfrm>
            <a:off x="2495223" y="2993535"/>
            <a:ext cx="6273800" cy="1747141"/>
          </a:xfrm>
        </p:spPr>
        <p:txBody>
          <a:bodyPr>
            <a:normAutofit fontScale="90000"/>
          </a:bodyPr>
          <a:lstStyle/>
          <a:p>
            <a:pPr algn="l"/>
            <a:r>
              <a:rPr lang="nl-NL" sz="4000" b="0" i="0" u="none" strike="noStrike" baseline="0" dirty="0">
                <a:solidFill>
                  <a:srgbClr val="FFFFFF"/>
                </a:solidFill>
                <a:latin typeface="Theinhardt-Md"/>
              </a:rPr>
              <a:t>HIB-studiedag 2020</a:t>
            </a:r>
            <a:br>
              <a:rPr lang="nl-NL" sz="4000" b="0" i="0" u="none" strike="noStrike" baseline="0" dirty="0">
                <a:solidFill>
                  <a:srgbClr val="FFFFFF"/>
                </a:solidFill>
                <a:latin typeface="Theinhardt-Md"/>
              </a:rPr>
            </a:br>
            <a:r>
              <a:rPr lang="nl-NL" sz="4000" b="0" i="0" u="none" strike="noStrike" baseline="0" dirty="0">
                <a:solidFill>
                  <a:srgbClr val="FFFFFF"/>
                </a:solidFill>
                <a:latin typeface="Theinhardt-Md"/>
              </a:rPr>
              <a:t>NVAO</a:t>
            </a:r>
            <a:br>
              <a:rPr lang="nl-NL" sz="4000" b="0" i="0" u="none" strike="noStrike" baseline="0" dirty="0">
                <a:solidFill>
                  <a:srgbClr val="FFFFFF"/>
                </a:solidFill>
                <a:latin typeface="Theinhardt-Md"/>
              </a:rPr>
            </a:br>
            <a:r>
              <a:rPr lang="nl-NL" sz="4000" b="0" i="0" u="none" strike="noStrike" baseline="0" dirty="0">
                <a:solidFill>
                  <a:srgbClr val="FFFFFF"/>
                </a:solidFill>
                <a:latin typeface="Theinhardt-Md"/>
              </a:rPr>
              <a:t>Yvonne Overdevest</a:t>
            </a:r>
            <a:endParaRPr lang="nl-NL" sz="4000" dirty="0">
              <a:solidFill>
                <a:schemeClr val="bg1"/>
              </a:solidFill>
            </a:endParaRPr>
          </a:p>
        </p:txBody>
      </p:sp>
      <p:sp>
        <p:nvSpPr>
          <p:cNvPr id="5" name="Subtitel 2"/>
          <p:cNvSpPr>
            <a:spLocks noGrp="1"/>
          </p:cNvSpPr>
          <p:nvPr>
            <p:ph type="subTitle" idx="1"/>
          </p:nvPr>
        </p:nvSpPr>
        <p:spPr>
          <a:xfrm>
            <a:off x="2768600" y="3491345"/>
            <a:ext cx="5588000" cy="2680855"/>
          </a:xfrm>
        </p:spPr>
        <p:txBody>
          <a:bodyPr>
            <a:normAutofit/>
          </a:bodyPr>
          <a:lstStyle/>
          <a:p>
            <a:pPr algn="l"/>
            <a:endParaRPr lang="nl-NL" sz="1800" dirty="0">
              <a:solidFill>
                <a:srgbClr val="FFFFFF"/>
              </a:solidFill>
            </a:endParaRPr>
          </a:p>
          <a:p>
            <a:pPr algn="l"/>
            <a:endParaRPr lang="nl-NL" sz="1800" dirty="0">
              <a:solidFill>
                <a:srgbClr val="FFFFFF"/>
              </a:solidFill>
            </a:endParaRPr>
          </a:p>
          <a:p>
            <a:pPr algn="l"/>
            <a:endParaRPr lang="nl-NL" sz="1800" dirty="0">
              <a:solidFill>
                <a:srgbClr val="FFFFFF"/>
              </a:solidFill>
            </a:endParaRPr>
          </a:p>
          <a:p>
            <a:pPr algn="l"/>
            <a:endParaRPr lang="nl-NL" sz="1800" dirty="0">
              <a:solidFill>
                <a:srgbClr val="FFFFFF"/>
              </a:solidFill>
            </a:endParaRPr>
          </a:p>
          <a:p>
            <a:pPr algn="l"/>
            <a:endParaRPr lang="nl-NL" sz="1800" dirty="0">
              <a:solidFill>
                <a:srgbClr val="FFFFFF"/>
              </a:solidFill>
            </a:endParaRPr>
          </a:p>
          <a:p>
            <a:pPr algn="l"/>
            <a:endParaRPr lang="nl-NL" sz="1800" dirty="0">
              <a:solidFill>
                <a:srgbClr val="FFFFFF"/>
              </a:solidFill>
            </a:endParaRPr>
          </a:p>
        </p:txBody>
      </p:sp>
    </p:spTree>
    <p:extLst>
      <p:ext uri="{BB962C8B-B14F-4D97-AF65-F5344CB8AC3E}">
        <p14:creationId xmlns:p14="http://schemas.microsoft.com/office/powerpoint/2010/main" val="3182461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3300" y="787401"/>
            <a:ext cx="8229600" cy="1143000"/>
          </a:xfrm>
        </p:spPr>
        <p:txBody>
          <a:bodyPr>
            <a:normAutofit fontScale="90000"/>
          </a:bodyPr>
          <a:lstStyle/>
          <a:p>
            <a:pPr algn="l"/>
            <a:r>
              <a:rPr lang="nl-NL" sz="3600" dirty="0">
                <a:solidFill>
                  <a:srgbClr val="EB5C5B"/>
                </a:solidFill>
              </a:rPr>
              <a:t>Heb je vragen? Zet ze gerust op de mail </a:t>
            </a:r>
            <a:br>
              <a:rPr lang="nl-NL" sz="3600" dirty="0">
                <a:solidFill>
                  <a:srgbClr val="EB5C5B"/>
                </a:solidFill>
              </a:rPr>
            </a:br>
            <a:r>
              <a:rPr lang="nl-NL" sz="3600" dirty="0">
                <a:solidFill>
                  <a:srgbClr val="EB5C5B"/>
                </a:solidFill>
              </a:rPr>
              <a:t>of in de chat!</a:t>
            </a:r>
          </a:p>
        </p:txBody>
      </p:sp>
      <p:sp>
        <p:nvSpPr>
          <p:cNvPr id="3" name="Tijdelijke aanduiding voor inhoud 2"/>
          <p:cNvSpPr>
            <a:spLocks noGrp="1"/>
          </p:cNvSpPr>
          <p:nvPr>
            <p:ph idx="1"/>
          </p:nvPr>
        </p:nvSpPr>
        <p:spPr>
          <a:xfrm>
            <a:off x="1104899" y="2015259"/>
            <a:ext cx="7207827" cy="3859067"/>
          </a:xfrm>
        </p:spPr>
        <p:txBody>
          <a:bodyPr>
            <a:normAutofit/>
          </a:bodyPr>
          <a:lstStyle/>
          <a:p>
            <a:pPr marL="342900" lvl="1" indent="-342900">
              <a:buClr>
                <a:srgbClr val="EB5C5B"/>
              </a:buClr>
              <a:buFont typeface="Arial"/>
              <a:buChar char="•"/>
            </a:pPr>
            <a:endParaRPr lang="nl-NL" sz="1600" dirty="0"/>
          </a:p>
          <a:p>
            <a:pPr>
              <a:buClr>
                <a:srgbClr val="EB5C5B"/>
              </a:buClr>
            </a:pPr>
            <a:r>
              <a:rPr lang="nl-NL" sz="2000" dirty="0"/>
              <a:t>y.overdevest@nvao.net</a:t>
            </a:r>
          </a:p>
          <a:p>
            <a:pPr>
              <a:buClr>
                <a:srgbClr val="EB5C5B"/>
              </a:buClr>
            </a:pPr>
            <a:endParaRPr lang="nl-NL" sz="2000" dirty="0"/>
          </a:p>
        </p:txBody>
      </p:sp>
      <p:sp>
        <p:nvSpPr>
          <p:cNvPr id="5" name="Tijdelijke aanduiding voor dianummer 4"/>
          <p:cNvSpPr>
            <a:spLocks noGrp="1"/>
          </p:cNvSpPr>
          <p:nvPr>
            <p:ph type="sldNum" sz="quarter" idx="12"/>
          </p:nvPr>
        </p:nvSpPr>
        <p:spPr/>
        <p:txBody>
          <a:bodyPr/>
          <a:lstStyle/>
          <a:p>
            <a:fld id="{674D6D91-A371-144C-9CDA-E66851386451}" type="slidenum">
              <a:rPr lang="nl-NL" smtClean="0"/>
              <a:t>10</a:t>
            </a:fld>
            <a:endParaRPr lang="nl-NL"/>
          </a:p>
        </p:txBody>
      </p:sp>
      <p:pic>
        <p:nvPicPr>
          <p:cNvPr id="6" name="Afbeelding 5">
            <a:extLst>
              <a:ext uri="{FF2B5EF4-FFF2-40B4-BE49-F238E27FC236}">
                <a16:creationId xmlns:a16="http://schemas.microsoft.com/office/drawing/2014/main" id="{EA804853-CEF0-4FD6-A6B4-63ADA9B07A1F}"/>
              </a:ext>
            </a:extLst>
          </p:cNvPr>
          <p:cNvPicPr>
            <a:picLocks noChangeAspect="1"/>
          </p:cNvPicPr>
          <p:nvPr/>
        </p:nvPicPr>
        <p:blipFill>
          <a:blip r:embed="rId3"/>
          <a:stretch>
            <a:fillRect/>
          </a:stretch>
        </p:blipFill>
        <p:spPr>
          <a:xfrm>
            <a:off x="3808566" y="3129239"/>
            <a:ext cx="4048125" cy="2686050"/>
          </a:xfrm>
          <a:prstGeom prst="rect">
            <a:avLst/>
          </a:prstGeom>
        </p:spPr>
      </p:pic>
    </p:spTree>
    <p:extLst>
      <p:ext uri="{BB962C8B-B14F-4D97-AF65-F5344CB8AC3E}">
        <p14:creationId xmlns:p14="http://schemas.microsoft.com/office/powerpoint/2010/main" val="4292225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674D6D91-A371-144C-9CDA-E66851386451}" type="slidenum">
              <a:rPr lang="nl-NL" smtClean="0"/>
              <a:t>11</a:t>
            </a:fld>
            <a:endParaRPr lang="nl-NL"/>
          </a:p>
        </p:txBody>
      </p:sp>
      <p:sp>
        <p:nvSpPr>
          <p:cNvPr id="3" name="Tijdelijke aanduiding voor voettekst 2"/>
          <p:cNvSpPr>
            <a:spLocks noGrp="1"/>
          </p:cNvSpPr>
          <p:nvPr>
            <p:ph type="ftr" sz="quarter" idx="11"/>
          </p:nvPr>
        </p:nvSpPr>
        <p:spPr/>
        <p:txBody>
          <a:bodyPr/>
          <a:lstStyle/>
          <a:p>
            <a:r>
              <a:rPr lang="nl-NL" dirty="0"/>
              <a:t>HIB 8 oktober 2020</a:t>
            </a:r>
          </a:p>
        </p:txBody>
      </p:sp>
    </p:spTree>
    <p:extLst>
      <p:ext uri="{BB962C8B-B14F-4D97-AF65-F5344CB8AC3E}">
        <p14:creationId xmlns:p14="http://schemas.microsoft.com/office/powerpoint/2010/main" val="161071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3300" y="787401"/>
            <a:ext cx="8229600" cy="1143000"/>
          </a:xfrm>
        </p:spPr>
        <p:txBody>
          <a:bodyPr>
            <a:normAutofit/>
          </a:bodyPr>
          <a:lstStyle/>
          <a:p>
            <a:pPr algn="l"/>
            <a:r>
              <a:rPr lang="nl-NL" sz="3600" dirty="0">
                <a:solidFill>
                  <a:srgbClr val="EB5C5B"/>
                </a:solidFill>
              </a:rPr>
              <a:t>Onderwerpen</a:t>
            </a:r>
          </a:p>
        </p:txBody>
      </p:sp>
      <p:sp>
        <p:nvSpPr>
          <p:cNvPr id="3" name="Tijdelijke aanduiding voor inhoud 2"/>
          <p:cNvSpPr>
            <a:spLocks noGrp="1"/>
          </p:cNvSpPr>
          <p:nvPr>
            <p:ph idx="1"/>
          </p:nvPr>
        </p:nvSpPr>
        <p:spPr>
          <a:xfrm>
            <a:off x="1003300" y="2096656"/>
            <a:ext cx="7000832" cy="2706163"/>
          </a:xfrm>
        </p:spPr>
        <p:txBody>
          <a:bodyPr>
            <a:normAutofit/>
          </a:bodyPr>
          <a:lstStyle/>
          <a:p>
            <a:pPr marL="514350" indent="-457200">
              <a:buClr>
                <a:srgbClr val="EB5C5B"/>
              </a:buClr>
              <a:buAutoNum type="arabicPeriod"/>
            </a:pPr>
            <a:r>
              <a:rPr lang="nl-NL" sz="2400" dirty="0"/>
              <a:t>Internationalisering en “het kader”</a:t>
            </a:r>
          </a:p>
          <a:p>
            <a:pPr marL="514350" indent="-457200">
              <a:buClr>
                <a:srgbClr val="EB5C5B"/>
              </a:buClr>
              <a:buAutoNum type="arabicPeriod"/>
            </a:pPr>
            <a:r>
              <a:rPr lang="nl-NL" sz="2400" dirty="0"/>
              <a:t>Taalbeleid</a:t>
            </a:r>
          </a:p>
          <a:p>
            <a:pPr marL="514350" indent="-457200">
              <a:buClr>
                <a:srgbClr val="EB5C5B"/>
              </a:buClr>
              <a:buAutoNum type="arabicPeriod"/>
            </a:pPr>
            <a:r>
              <a:rPr lang="nl-NL" sz="2400" dirty="0"/>
              <a:t>Druk op staf en studenten</a:t>
            </a:r>
          </a:p>
          <a:p>
            <a:pPr marL="57150" indent="0">
              <a:buClr>
                <a:srgbClr val="EB5C5B"/>
              </a:buClr>
              <a:buNone/>
            </a:pPr>
            <a:endParaRPr lang="nl-NL" sz="2400" dirty="0"/>
          </a:p>
          <a:p>
            <a:pPr marL="57150" indent="0">
              <a:buClr>
                <a:srgbClr val="EB5C5B"/>
              </a:buClr>
              <a:buNone/>
            </a:pPr>
            <a:r>
              <a:rPr lang="nl-NL" sz="2400" dirty="0"/>
              <a:t> </a:t>
            </a:r>
          </a:p>
          <a:p>
            <a:pPr marL="57150" indent="0">
              <a:buClr>
                <a:srgbClr val="EB5C5B"/>
              </a:buClr>
              <a:buNone/>
            </a:pPr>
            <a:endParaRPr lang="nl-NL" sz="2000" dirty="0"/>
          </a:p>
        </p:txBody>
      </p:sp>
      <p:sp>
        <p:nvSpPr>
          <p:cNvPr id="6" name="Tijdelijke aanduiding voor dianummer 5"/>
          <p:cNvSpPr>
            <a:spLocks noGrp="1"/>
          </p:cNvSpPr>
          <p:nvPr>
            <p:ph type="sldNum" sz="quarter" idx="12"/>
          </p:nvPr>
        </p:nvSpPr>
        <p:spPr/>
        <p:txBody>
          <a:bodyPr/>
          <a:lstStyle/>
          <a:p>
            <a:fld id="{674D6D91-A371-144C-9CDA-E66851386451}" type="slidenum">
              <a:rPr lang="nl-NL" smtClean="0"/>
              <a:t>2</a:t>
            </a:fld>
            <a:endParaRPr lang="nl-NL"/>
          </a:p>
        </p:txBody>
      </p:sp>
      <p:pic>
        <p:nvPicPr>
          <p:cNvPr id="4" name="Afbeelding 3">
            <a:extLst>
              <a:ext uri="{FF2B5EF4-FFF2-40B4-BE49-F238E27FC236}">
                <a16:creationId xmlns:a16="http://schemas.microsoft.com/office/drawing/2014/main" id="{DD17B8F6-82C8-4895-A8E3-C3931B2CF4A3}"/>
              </a:ext>
            </a:extLst>
          </p:cNvPr>
          <p:cNvPicPr>
            <a:picLocks noChangeAspect="1"/>
          </p:cNvPicPr>
          <p:nvPr/>
        </p:nvPicPr>
        <p:blipFill>
          <a:blip r:embed="rId3"/>
          <a:stretch>
            <a:fillRect/>
          </a:stretch>
        </p:blipFill>
        <p:spPr>
          <a:xfrm>
            <a:off x="3275737" y="3483932"/>
            <a:ext cx="4864963" cy="2736542"/>
          </a:xfrm>
          <a:prstGeom prst="rect">
            <a:avLst/>
          </a:prstGeom>
        </p:spPr>
      </p:pic>
    </p:spTree>
    <p:extLst>
      <p:ext uri="{BB962C8B-B14F-4D97-AF65-F5344CB8AC3E}">
        <p14:creationId xmlns:p14="http://schemas.microsoft.com/office/powerpoint/2010/main" val="2738667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4E0EBC-2C53-491D-849C-224CD98CA752}"/>
              </a:ext>
            </a:extLst>
          </p:cNvPr>
          <p:cNvPicPr>
            <a:picLocks noChangeAspect="1"/>
          </p:cNvPicPr>
          <p:nvPr/>
        </p:nvPicPr>
        <p:blipFill>
          <a:blip r:embed="rId3"/>
          <a:stretch>
            <a:fillRect/>
          </a:stretch>
        </p:blipFill>
        <p:spPr>
          <a:xfrm>
            <a:off x="97654" y="256629"/>
            <a:ext cx="2040298" cy="2291262"/>
          </a:xfrm>
          <a:prstGeom prst="rect">
            <a:avLst/>
          </a:prstGeom>
        </p:spPr>
      </p:pic>
      <p:sp>
        <p:nvSpPr>
          <p:cNvPr id="2" name="Titel 1"/>
          <p:cNvSpPr>
            <a:spLocks noGrp="1"/>
          </p:cNvSpPr>
          <p:nvPr>
            <p:ph type="title"/>
          </p:nvPr>
        </p:nvSpPr>
        <p:spPr>
          <a:xfrm>
            <a:off x="2263807" y="387927"/>
            <a:ext cx="6782540" cy="1099128"/>
          </a:xfrm>
        </p:spPr>
        <p:txBody>
          <a:bodyPr>
            <a:normAutofit fontScale="90000"/>
          </a:bodyPr>
          <a:lstStyle/>
          <a:p>
            <a:pPr algn="l"/>
            <a:r>
              <a:rPr lang="nl-NL" sz="3600" dirty="0">
                <a:solidFill>
                  <a:srgbClr val="EB5C5B"/>
                </a:solidFill>
              </a:rPr>
              <a:t>Internationalisering en “het kader”</a:t>
            </a:r>
            <a:br>
              <a:rPr lang="nl-NL" sz="3600" dirty="0">
                <a:solidFill>
                  <a:srgbClr val="EB5C5B"/>
                </a:solidFill>
              </a:rPr>
            </a:br>
            <a:r>
              <a:rPr lang="nl-NL" sz="3600" dirty="0">
                <a:solidFill>
                  <a:srgbClr val="EB5C5B"/>
                </a:solidFill>
              </a:rPr>
              <a:t>  </a:t>
            </a:r>
          </a:p>
        </p:txBody>
      </p:sp>
      <p:sp>
        <p:nvSpPr>
          <p:cNvPr id="3" name="Tijdelijke aanduiding voor inhoud 2"/>
          <p:cNvSpPr>
            <a:spLocks noGrp="1"/>
          </p:cNvSpPr>
          <p:nvPr>
            <p:ph idx="1"/>
          </p:nvPr>
        </p:nvSpPr>
        <p:spPr>
          <a:xfrm>
            <a:off x="1104900" y="1330036"/>
            <a:ext cx="7000832" cy="4236263"/>
          </a:xfrm>
        </p:spPr>
        <p:txBody>
          <a:bodyPr vert="horz" lIns="91440" tIns="45720" rIns="91440" bIns="45720" rtlCol="0" anchor="t">
            <a:normAutofit/>
          </a:bodyPr>
          <a:lstStyle/>
          <a:p>
            <a:pPr marL="400050" lvl="2" indent="0">
              <a:buClr>
                <a:srgbClr val="EB5C5B"/>
              </a:buClr>
              <a:buNone/>
            </a:pPr>
            <a:endParaRPr lang="en-GB" sz="1400" dirty="0"/>
          </a:p>
          <a:p>
            <a:pPr marL="400050" lvl="2" indent="0">
              <a:buClr>
                <a:srgbClr val="EB5C5B"/>
              </a:buClr>
              <a:buNone/>
            </a:pPr>
            <a:endParaRPr lang="en-GB" dirty="0"/>
          </a:p>
          <a:p>
            <a:pPr marL="400050" lvl="2" indent="0">
              <a:buClr>
                <a:srgbClr val="EB5C5B"/>
              </a:buClr>
              <a:buNone/>
            </a:pPr>
            <a:r>
              <a:rPr lang="en-GB" dirty="0"/>
              <a:t>Er </a:t>
            </a:r>
            <a:r>
              <a:rPr lang="en-GB" dirty="0" err="1"/>
              <a:t>studeren</a:t>
            </a:r>
            <a:r>
              <a:rPr lang="en-GB" dirty="0"/>
              <a:t> </a:t>
            </a:r>
            <a:r>
              <a:rPr lang="en-GB" dirty="0" err="1"/>
              <a:t>rond</a:t>
            </a:r>
            <a:r>
              <a:rPr lang="en-GB" dirty="0"/>
              <a:t> de </a:t>
            </a:r>
            <a:r>
              <a:rPr lang="en-GB" dirty="0" err="1"/>
              <a:t>miljoen</a:t>
            </a:r>
            <a:r>
              <a:rPr lang="en-GB" dirty="0"/>
              <a:t> </a:t>
            </a:r>
            <a:r>
              <a:rPr lang="en-GB" dirty="0" err="1"/>
              <a:t>studenten</a:t>
            </a:r>
            <a:r>
              <a:rPr lang="en-GB" dirty="0"/>
              <a:t> </a:t>
            </a:r>
            <a:r>
              <a:rPr lang="en-GB" dirty="0" err="1"/>
              <a:t>aan</a:t>
            </a:r>
            <a:r>
              <a:rPr lang="en-GB" dirty="0"/>
              <a:t> NVAO </a:t>
            </a:r>
            <a:r>
              <a:rPr lang="en-GB" dirty="0" err="1"/>
              <a:t>geaccrediteerde</a:t>
            </a:r>
            <a:r>
              <a:rPr lang="en-GB" dirty="0"/>
              <a:t> </a:t>
            </a:r>
            <a:r>
              <a:rPr lang="en-GB" dirty="0" err="1"/>
              <a:t>opleidingen</a:t>
            </a:r>
            <a:r>
              <a:rPr lang="en-GB" dirty="0"/>
              <a:t>. </a:t>
            </a:r>
          </a:p>
          <a:p>
            <a:pPr marL="400050" lvl="2" indent="0">
              <a:buClr>
                <a:srgbClr val="EB5C5B"/>
              </a:buClr>
              <a:buNone/>
            </a:pPr>
            <a:endParaRPr lang="en-GB" dirty="0"/>
          </a:p>
          <a:p>
            <a:pPr marL="0" indent="0" algn="ctr">
              <a:buClr>
                <a:srgbClr val="EB5C5B"/>
              </a:buClr>
              <a:buNone/>
            </a:pPr>
            <a:r>
              <a:rPr lang="nl-NL" sz="2400" dirty="0"/>
              <a:t>Onze taak is ervoor te zorgen dat hun kennis en vaardigheden voldoen aan de internationale wetenschappelijke en professionele standaarden en dat hun leerervaringen adequaat zijn. </a:t>
            </a:r>
            <a:br>
              <a:rPr lang="nl-NL" sz="2400" dirty="0">
                <a:cs typeface="Calibri"/>
              </a:rPr>
            </a:br>
            <a:endParaRPr lang="en-GB" sz="2400" dirty="0"/>
          </a:p>
          <a:p>
            <a:pPr marL="742950" lvl="2" indent="-342900">
              <a:buClr>
                <a:srgbClr val="EB5C5B"/>
              </a:buClr>
            </a:pPr>
            <a:endParaRPr lang="en-GB" sz="1400" dirty="0"/>
          </a:p>
          <a:p>
            <a:pPr marL="742950" lvl="2" indent="-342900">
              <a:buClr>
                <a:srgbClr val="EB5C5B"/>
              </a:buClr>
            </a:pPr>
            <a:endParaRPr lang="en-GB" sz="1400" dirty="0"/>
          </a:p>
          <a:p>
            <a:pPr marL="342900" lvl="1" indent="-342900">
              <a:buClr>
                <a:srgbClr val="EB5C5B"/>
              </a:buClr>
              <a:buFont typeface="Arial"/>
              <a:buChar char="•"/>
            </a:pPr>
            <a:endParaRPr lang="en-GB" sz="1800" dirty="0"/>
          </a:p>
          <a:p>
            <a:pPr marL="342900" lvl="1" indent="-342900">
              <a:buClr>
                <a:srgbClr val="EB5C5B"/>
              </a:buClr>
              <a:buFont typeface="Arial"/>
              <a:buChar char="•"/>
            </a:pPr>
            <a:endParaRPr lang="en-GB" sz="1800" dirty="0"/>
          </a:p>
          <a:p>
            <a:pPr marL="342900" lvl="1" indent="-342900">
              <a:buClr>
                <a:srgbClr val="EB5C5B"/>
              </a:buClr>
              <a:buFont typeface="Arial"/>
              <a:buChar char="•"/>
            </a:pPr>
            <a:endParaRPr lang="nl-NL" sz="1600" dirty="0"/>
          </a:p>
          <a:p>
            <a:pPr>
              <a:buClr>
                <a:srgbClr val="EB5C5B"/>
              </a:buClr>
            </a:pPr>
            <a:endParaRPr lang="nl-NL" sz="2000" dirty="0"/>
          </a:p>
          <a:p>
            <a:pPr>
              <a:buClr>
                <a:srgbClr val="EB5C5B"/>
              </a:buClr>
            </a:pPr>
            <a:endParaRPr lang="nl-NL" sz="2000" dirty="0"/>
          </a:p>
        </p:txBody>
      </p:sp>
      <p:sp>
        <p:nvSpPr>
          <p:cNvPr id="5" name="Tijdelijke aanduiding voor dianummer 4"/>
          <p:cNvSpPr>
            <a:spLocks noGrp="1"/>
          </p:cNvSpPr>
          <p:nvPr>
            <p:ph type="sldNum" sz="quarter" idx="12"/>
          </p:nvPr>
        </p:nvSpPr>
        <p:spPr/>
        <p:txBody>
          <a:bodyPr/>
          <a:lstStyle/>
          <a:p>
            <a:fld id="{674D6D91-A371-144C-9CDA-E66851386451}" type="slidenum">
              <a:rPr lang="nl-NL" smtClean="0"/>
              <a:t>3</a:t>
            </a:fld>
            <a:endParaRPr lang="nl-NL"/>
          </a:p>
        </p:txBody>
      </p:sp>
      <p:pic>
        <p:nvPicPr>
          <p:cNvPr id="1028" name="Picture 4" descr="Van De De Knoopvlag Van Vlaanderen De Kaartvorm Stock Illustratie -  Illustratie bestaande uit spel, vlag: 4924658">
            <a:extLst>
              <a:ext uri="{FF2B5EF4-FFF2-40B4-BE49-F238E27FC236}">
                <a16:creationId xmlns:a16="http://schemas.microsoft.com/office/drawing/2014/main" id="{079F80D8-E435-4B54-95AE-9A0CADB3F6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992"/>
          <a:stretch/>
        </p:blipFill>
        <p:spPr bwMode="auto">
          <a:xfrm>
            <a:off x="6234184" y="5122415"/>
            <a:ext cx="2789100" cy="1347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19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3300" y="387927"/>
            <a:ext cx="8229600" cy="1099128"/>
          </a:xfrm>
        </p:spPr>
        <p:txBody>
          <a:bodyPr>
            <a:normAutofit fontScale="90000"/>
          </a:bodyPr>
          <a:lstStyle/>
          <a:p>
            <a:pPr algn="l"/>
            <a:r>
              <a:rPr lang="nl-NL" sz="3600" dirty="0">
                <a:solidFill>
                  <a:srgbClr val="EB5C5B"/>
                </a:solidFill>
              </a:rPr>
              <a:t>Internationalisering en “het kader”</a:t>
            </a:r>
            <a:br>
              <a:rPr lang="nl-NL" sz="3600" dirty="0">
                <a:solidFill>
                  <a:srgbClr val="EB5C5B"/>
                </a:solidFill>
              </a:rPr>
            </a:br>
            <a:endParaRPr lang="nl-NL" sz="3600" dirty="0">
              <a:solidFill>
                <a:srgbClr val="EB5C5B"/>
              </a:solidFill>
            </a:endParaRPr>
          </a:p>
        </p:txBody>
      </p:sp>
      <p:sp>
        <p:nvSpPr>
          <p:cNvPr id="3" name="Tijdelijke aanduiding voor inhoud 2"/>
          <p:cNvSpPr>
            <a:spLocks noGrp="1"/>
          </p:cNvSpPr>
          <p:nvPr>
            <p:ph idx="1"/>
          </p:nvPr>
        </p:nvSpPr>
        <p:spPr>
          <a:xfrm>
            <a:off x="1104900" y="1330036"/>
            <a:ext cx="7000832" cy="3996565"/>
          </a:xfrm>
        </p:spPr>
        <p:txBody>
          <a:bodyPr vert="horz" lIns="91440" tIns="45720" rIns="91440" bIns="45720" rtlCol="0" anchor="t">
            <a:normAutofit/>
          </a:bodyPr>
          <a:lstStyle/>
          <a:p>
            <a:pPr marL="400050" lvl="2" indent="0">
              <a:buClr>
                <a:srgbClr val="EB5C5B"/>
              </a:buClr>
              <a:buNone/>
            </a:pPr>
            <a:endParaRPr lang="en-GB" sz="1400" dirty="0"/>
          </a:p>
          <a:p>
            <a:pPr marL="742950" lvl="2" indent="-342900">
              <a:buClr>
                <a:srgbClr val="EB5C5B"/>
              </a:buClr>
            </a:pPr>
            <a:endParaRPr lang="en-GB" sz="1400" dirty="0"/>
          </a:p>
          <a:p>
            <a:pPr marL="342900" lvl="1" indent="-342900">
              <a:buClr>
                <a:srgbClr val="EB5C5B"/>
              </a:buClr>
              <a:buFont typeface="Arial"/>
              <a:buChar char="•"/>
            </a:pPr>
            <a:r>
              <a:rPr lang="en-GB" sz="2400" dirty="0"/>
              <a:t>Het </a:t>
            </a:r>
            <a:r>
              <a:rPr lang="en-GB" sz="2400" dirty="0" err="1"/>
              <a:t>gaat</a:t>
            </a:r>
            <a:r>
              <a:rPr lang="en-GB" sz="2400" dirty="0"/>
              <a:t> </a:t>
            </a:r>
            <a:r>
              <a:rPr lang="en-GB" sz="2400" dirty="0" err="1"/>
              <a:t>verder</a:t>
            </a:r>
            <a:r>
              <a:rPr lang="en-GB" sz="2400" dirty="0"/>
              <a:t> dan </a:t>
            </a:r>
            <a:r>
              <a:rPr lang="en-GB" sz="2400" dirty="0" err="1"/>
              <a:t>accreditatie</a:t>
            </a:r>
            <a:r>
              <a:rPr lang="en-GB" sz="2400" dirty="0"/>
              <a:t> </a:t>
            </a:r>
            <a:r>
              <a:rPr lang="en-GB" sz="2400" dirty="0" err="1"/>
              <a:t>alleen</a:t>
            </a:r>
            <a:r>
              <a:rPr lang="en-GB" sz="2400" dirty="0"/>
              <a:t>.</a:t>
            </a:r>
            <a:br>
              <a:rPr lang="en-GB" sz="2400" dirty="0"/>
            </a:br>
            <a:endParaRPr lang="en-GB" sz="2400" dirty="0"/>
          </a:p>
          <a:p>
            <a:pPr marL="0" lvl="1" indent="0">
              <a:buClr>
                <a:srgbClr val="EB5C5B"/>
              </a:buClr>
              <a:buNone/>
            </a:pPr>
            <a:r>
              <a:rPr lang="en-GB" sz="2400" dirty="0"/>
              <a:t>Ook: het </a:t>
            </a:r>
            <a:r>
              <a:rPr lang="en-GB" sz="2400" dirty="0" err="1"/>
              <a:t>ondersteunen</a:t>
            </a:r>
            <a:r>
              <a:rPr lang="en-GB" sz="2400" dirty="0"/>
              <a:t> van het </a:t>
            </a:r>
            <a:r>
              <a:rPr lang="en-GB" sz="2400" dirty="0" err="1"/>
              <a:t>Bolognaproces</a:t>
            </a:r>
            <a:r>
              <a:rPr lang="en-GB" sz="2400" dirty="0"/>
              <a:t> </a:t>
            </a:r>
            <a:r>
              <a:rPr lang="en-GB" sz="2400" dirty="0" err="1"/>
              <a:t>en</a:t>
            </a:r>
            <a:r>
              <a:rPr lang="en-GB" sz="2400" dirty="0"/>
              <a:t> </a:t>
            </a:r>
            <a:r>
              <a:rPr lang="en-GB" sz="2400" dirty="0" err="1"/>
              <a:t>versterken</a:t>
            </a:r>
            <a:r>
              <a:rPr lang="en-GB" sz="2400" dirty="0"/>
              <a:t> </a:t>
            </a:r>
            <a:r>
              <a:rPr lang="en-GB" sz="2400" dirty="0" err="1"/>
              <a:t>internationale</a:t>
            </a:r>
            <a:r>
              <a:rPr lang="en-GB" sz="2400" dirty="0"/>
              <a:t> </a:t>
            </a:r>
            <a:r>
              <a:rPr lang="en-GB" sz="2400" dirty="0" err="1"/>
              <a:t>activiteiten</a:t>
            </a:r>
            <a:r>
              <a:rPr lang="en-GB" sz="2400" dirty="0"/>
              <a:t> </a:t>
            </a:r>
            <a:r>
              <a:rPr lang="en-GB" sz="2400" dirty="0" err="1"/>
              <a:t>binnen</a:t>
            </a:r>
            <a:r>
              <a:rPr lang="en-GB" sz="2400" dirty="0"/>
              <a:t> Europa.</a:t>
            </a:r>
          </a:p>
          <a:p>
            <a:pPr marL="0" lvl="1" indent="0">
              <a:buClr>
                <a:srgbClr val="EB5C5B"/>
              </a:buClr>
              <a:buNone/>
            </a:pPr>
            <a:endParaRPr lang="en-GB" sz="2400" dirty="0"/>
          </a:p>
          <a:p>
            <a:pPr marL="0" lvl="1" indent="0">
              <a:buClr>
                <a:srgbClr val="EB5C5B"/>
              </a:buClr>
              <a:buNone/>
            </a:pPr>
            <a:r>
              <a:rPr lang="en-GB" sz="2400" dirty="0" err="1"/>
              <a:t>Denk</a:t>
            </a:r>
            <a:r>
              <a:rPr lang="en-GB" sz="2400" dirty="0"/>
              <a:t> </a:t>
            </a:r>
            <a:r>
              <a:rPr lang="en-GB" sz="2400" dirty="0" err="1"/>
              <a:t>aan</a:t>
            </a:r>
            <a:r>
              <a:rPr lang="en-GB" sz="2400" dirty="0"/>
              <a:t> joint degrees,  het </a:t>
            </a:r>
            <a:r>
              <a:rPr lang="en-GB" sz="2400" dirty="0" err="1"/>
              <a:t>aanbieden</a:t>
            </a:r>
            <a:r>
              <a:rPr lang="en-GB" sz="2400" dirty="0"/>
              <a:t> van </a:t>
            </a:r>
            <a:r>
              <a:rPr lang="en-GB" sz="2400" dirty="0" err="1"/>
              <a:t>Nederlands</a:t>
            </a:r>
            <a:r>
              <a:rPr lang="en-GB" sz="2400" dirty="0"/>
              <a:t> </a:t>
            </a:r>
            <a:r>
              <a:rPr lang="en-GB" sz="2400" dirty="0" err="1"/>
              <a:t>onderwijs</a:t>
            </a:r>
            <a:r>
              <a:rPr lang="en-GB" sz="2400" dirty="0"/>
              <a:t> in het </a:t>
            </a:r>
            <a:r>
              <a:rPr lang="en-GB" sz="2400" dirty="0" err="1"/>
              <a:t>buitenland</a:t>
            </a:r>
            <a:r>
              <a:rPr lang="en-GB" sz="2400" dirty="0"/>
              <a:t>, </a:t>
            </a:r>
            <a:r>
              <a:rPr lang="en-GB" sz="2400" dirty="0" err="1"/>
              <a:t>bijzonder</a:t>
            </a:r>
            <a:r>
              <a:rPr lang="en-GB" sz="2400" dirty="0"/>
              <a:t> </a:t>
            </a:r>
            <a:r>
              <a:rPr lang="en-GB" sz="2400" dirty="0" err="1"/>
              <a:t>kenmerk</a:t>
            </a:r>
            <a:r>
              <a:rPr lang="en-GB" sz="2400" dirty="0"/>
              <a:t> </a:t>
            </a:r>
            <a:r>
              <a:rPr lang="en-GB" sz="2400" dirty="0" err="1"/>
              <a:t>internationalisering</a:t>
            </a:r>
            <a:r>
              <a:rPr lang="en-GB" sz="2400" dirty="0"/>
              <a:t> etc. </a:t>
            </a:r>
          </a:p>
          <a:p>
            <a:pPr marL="342900" lvl="1" indent="-342900">
              <a:buClr>
                <a:srgbClr val="EB5C5B"/>
              </a:buClr>
              <a:buFont typeface="Arial"/>
              <a:buChar char="•"/>
            </a:pPr>
            <a:endParaRPr lang="en-GB" sz="1800" dirty="0"/>
          </a:p>
          <a:p>
            <a:pPr marL="342900" lvl="1" indent="-342900">
              <a:buClr>
                <a:srgbClr val="EB5C5B"/>
              </a:buClr>
              <a:buFont typeface="Arial"/>
              <a:buChar char="•"/>
            </a:pPr>
            <a:endParaRPr lang="nl-NL" sz="1600" dirty="0"/>
          </a:p>
          <a:p>
            <a:pPr>
              <a:buClr>
                <a:srgbClr val="EB5C5B"/>
              </a:buClr>
            </a:pPr>
            <a:endParaRPr lang="nl-NL" sz="2000" dirty="0"/>
          </a:p>
          <a:p>
            <a:pPr>
              <a:buClr>
                <a:srgbClr val="EB5C5B"/>
              </a:buClr>
            </a:pPr>
            <a:endParaRPr lang="nl-NL" sz="2000" dirty="0"/>
          </a:p>
        </p:txBody>
      </p:sp>
      <p:sp>
        <p:nvSpPr>
          <p:cNvPr id="5" name="Tijdelijke aanduiding voor dianummer 4"/>
          <p:cNvSpPr>
            <a:spLocks noGrp="1"/>
          </p:cNvSpPr>
          <p:nvPr>
            <p:ph type="sldNum" sz="quarter" idx="12"/>
          </p:nvPr>
        </p:nvSpPr>
        <p:spPr/>
        <p:txBody>
          <a:bodyPr/>
          <a:lstStyle/>
          <a:p>
            <a:fld id="{674D6D91-A371-144C-9CDA-E66851386451}" type="slidenum">
              <a:rPr lang="nl-NL" smtClean="0"/>
              <a:t>4</a:t>
            </a:fld>
            <a:endParaRPr lang="nl-NL"/>
          </a:p>
        </p:txBody>
      </p:sp>
      <p:pic>
        <p:nvPicPr>
          <p:cNvPr id="4" name="Afbeelding 3">
            <a:extLst>
              <a:ext uri="{FF2B5EF4-FFF2-40B4-BE49-F238E27FC236}">
                <a16:creationId xmlns:a16="http://schemas.microsoft.com/office/drawing/2014/main" id="{95506692-B2DD-4272-823E-08F0A188C6A7}"/>
              </a:ext>
            </a:extLst>
          </p:cNvPr>
          <p:cNvPicPr>
            <a:picLocks noChangeAspect="1"/>
          </p:cNvPicPr>
          <p:nvPr/>
        </p:nvPicPr>
        <p:blipFill>
          <a:blip r:embed="rId3"/>
          <a:stretch>
            <a:fillRect/>
          </a:stretch>
        </p:blipFill>
        <p:spPr>
          <a:xfrm>
            <a:off x="5590713" y="4784725"/>
            <a:ext cx="3200400" cy="1571625"/>
          </a:xfrm>
          <a:prstGeom prst="rect">
            <a:avLst/>
          </a:prstGeom>
        </p:spPr>
      </p:pic>
    </p:spTree>
    <p:extLst>
      <p:ext uri="{BB962C8B-B14F-4D97-AF65-F5344CB8AC3E}">
        <p14:creationId xmlns:p14="http://schemas.microsoft.com/office/powerpoint/2010/main" val="1583488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3300" y="387927"/>
            <a:ext cx="8229600" cy="1099128"/>
          </a:xfrm>
        </p:spPr>
        <p:txBody>
          <a:bodyPr>
            <a:normAutofit fontScale="90000"/>
          </a:bodyPr>
          <a:lstStyle/>
          <a:p>
            <a:pPr algn="l"/>
            <a:r>
              <a:rPr lang="nl-NL" sz="3600" dirty="0">
                <a:solidFill>
                  <a:srgbClr val="EB5C5B"/>
                </a:solidFill>
              </a:rPr>
              <a:t>Internationalisering en “het kader”</a:t>
            </a:r>
            <a:br>
              <a:rPr lang="nl-NL" sz="3600" dirty="0">
                <a:solidFill>
                  <a:srgbClr val="EB5C5B"/>
                </a:solidFill>
              </a:rPr>
            </a:br>
            <a:endParaRPr lang="nl-NL" sz="3600" dirty="0">
              <a:solidFill>
                <a:srgbClr val="EB5C5B"/>
              </a:solidFill>
            </a:endParaRPr>
          </a:p>
        </p:txBody>
      </p:sp>
      <p:sp>
        <p:nvSpPr>
          <p:cNvPr id="3" name="Tijdelijke aanduiding voor inhoud 2"/>
          <p:cNvSpPr>
            <a:spLocks noGrp="1"/>
          </p:cNvSpPr>
          <p:nvPr>
            <p:ph idx="1"/>
          </p:nvPr>
        </p:nvSpPr>
        <p:spPr>
          <a:xfrm>
            <a:off x="1104900" y="1330037"/>
            <a:ext cx="7000832" cy="3623703"/>
          </a:xfrm>
        </p:spPr>
        <p:txBody>
          <a:bodyPr>
            <a:normAutofit/>
          </a:bodyPr>
          <a:lstStyle/>
          <a:p>
            <a:pPr marL="400050" lvl="2" indent="0">
              <a:buClr>
                <a:srgbClr val="EB5C5B"/>
              </a:buClr>
              <a:buNone/>
            </a:pPr>
            <a:r>
              <a:rPr lang="nl-NL" dirty="0"/>
              <a:t>De standaarden van het kader 2018 zijn vrijwel gelijk aan die van het kader 2016. </a:t>
            </a:r>
            <a:br>
              <a:rPr lang="nl-NL" dirty="0"/>
            </a:br>
            <a:br>
              <a:rPr lang="nl-NL" dirty="0"/>
            </a:br>
            <a:r>
              <a:rPr lang="nl-NL" dirty="0"/>
              <a:t>Toegevoegd is de motivering van anderstalig onderwijs en een anderstalige opleidingsnaam (beperkt kader: standaard 2; uitgebreid kader: standaarden 4 en 6). De docenten kunnen in deze taal lesgeven (niet nieuw, maar meer expliciet gemaakt).</a:t>
            </a:r>
            <a:endParaRPr lang="en-GB" dirty="0"/>
          </a:p>
          <a:p>
            <a:pPr marL="742950" lvl="2" indent="-342900">
              <a:buClr>
                <a:srgbClr val="EB5C5B"/>
              </a:buClr>
            </a:pPr>
            <a:endParaRPr lang="en-GB" sz="1400" dirty="0"/>
          </a:p>
          <a:p>
            <a:pPr marL="342900" lvl="1" indent="-342900">
              <a:buClr>
                <a:srgbClr val="EB5C5B"/>
              </a:buClr>
              <a:buFont typeface="Arial"/>
              <a:buChar char="•"/>
            </a:pPr>
            <a:endParaRPr lang="en-GB" sz="1800" dirty="0"/>
          </a:p>
          <a:p>
            <a:pPr marL="342900" lvl="1" indent="-342900">
              <a:buClr>
                <a:srgbClr val="EB5C5B"/>
              </a:buClr>
              <a:buFont typeface="Arial"/>
              <a:buChar char="•"/>
            </a:pPr>
            <a:endParaRPr lang="en-GB" sz="1800" dirty="0"/>
          </a:p>
          <a:p>
            <a:pPr marL="342900" lvl="1" indent="-342900">
              <a:buClr>
                <a:srgbClr val="EB5C5B"/>
              </a:buClr>
              <a:buFont typeface="Arial"/>
              <a:buChar char="•"/>
            </a:pPr>
            <a:endParaRPr lang="nl-NL" sz="1600" dirty="0"/>
          </a:p>
          <a:p>
            <a:pPr>
              <a:buClr>
                <a:srgbClr val="EB5C5B"/>
              </a:buClr>
            </a:pPr>
            <a:endParaRPr lang="nl-NL" sz="2000" dirty="0"/>
          </a:p>
          <a:p>
            <a:pPr>
              <a:buClr>
                <a:srgbClr val="EB5C5B"/>
              </a:buClr>
            </a:pPr>
            <a:endParaRPr lang="nl-NL" sz="2000" dirty="0"/>
          </a:p>
        </p:txBody>
      </p:sp>
      <p:sp>
        <p:nvSpPr>
          <p:cNvPr id="5" name="Tijdelijke aanduiding voor dianummer 4"/>
          <p:cNvSpPr>
            <a:spLocks noGrp="1"/>
          </p:cNvSpPr>
          <p:nvPr>
            <p:ph type="sldNum" sz="quarter" idx="12"/>
          </p:nvPr>
        </p:nvSpPr>
        <p:spPr/>
        <p:txBody>
          <a:bodyPr/>
          <a:lstStyle/>
          <a:p>
            <a:fld id="{674D6D91-A371-144C-9CDA-E66851386451}" type="slidenum">
              <a:rPr lang="nl-NL" smtClean="0"/>
              <a:t>5</a:t>
            </a:fld>
            <a:endParaRPr lang="nl-NL"/>
          </a:p>
        </p:txBody>
      </p:sp>
      <p:pic>
        <p:nvPicPr>
          <p:cNvPr id="4" name="Afbeelding 3">
            <a:extLst>
              <a:ext uri="{FF2B5EF4-FFF2-40B4-BE49-F238E27FC236}">
                <a16:creationId xmlns:a16="http://schemas.microsoft.com/office/drawing/2014/main" id="{CB91F354-AC69-453D-A005-A953BAB6FD56}"/>
              </a:ext>
            </a:extLst>
          </p:cNvPr>
          <p:cNvPicPr>
            <a:picLocks noChangeAspect="1"/>
          </p:cNvPicPr>
          <p:nvPr/>
        </p:nvPicPr>
        <p:blipFill>
          <a:blip r:embed="rId3"/>
          <a:stretch>
            <a:fillRect/>
          </a:stretch>
        </p:blipFill>
        <p:spPr>
          <a:xfrm>
            <a:off x="4811697" y="4466902"/>
            <a:ext cx="3025152" cy="2122122"/>
          </a:xfrm>
          <a:prstGeom prst="rect">
            <a:avLst/>
          </a:prstGeom>
        </p:spPr>
      </p:pic>
    </p:spTree>
    <p:extLst>
      <p:ext uri="{BB962C8B-B14F-4D97-AF65-F5344CB8AC3E}">
        <p14:creationId xmlns:p14="http://schemas.microsoft.com/office/powerpoint/2010/main" val="1385456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3300" y="387927"/>
            <a:ext cx="8229600" cy="1099128"/>
          </a:xfrm>
        </p:spPr>
        <p:txBody>
          <a:bodyPr>
            <a:normAutofit/>
          </a:bodyPr>
          <a:lstStyle/>
          <a:p>
            <a:pPr algn="l"/>
            <a:r>
              <a:rPr lang="nl-NL" sz="3600" dirty="0">
                <a:solidFill>
                  <a:srgbClr val="EB5C5B"/>
                </a:solidFill>
              </a:rPr>
              <a:t>Van kader naar taalbeleid</a:t>
            </a:r>
          </a:p>
        </p:txBody>
      </p:sp>
      <p:sp>
        <p:nvSpPr>
          <p:cNvPr id="3" name="Tijdelijke aanduiding voor inhoud 2"/>
          <p:cNvSpPr>
            <a:spLocks noGrp="1"/>
          </p:cNvSpPr>
          <p:nvPr>
            <p:ph idx="1"/>
          </p:nvPr>
        </p:nvSpPr>
        <p:spPr>
          <a:xfrm>
            <a:off x="1104900" y="1690255"/>
            <a:ext cx="7000832" cy="3148075"/>
          </a:xfrm>
        </p:spPr>
        <p:txBody>
          <a:bodyPr>
            <a:normAutofit fontScale="92500"/>
          </a:bodyPr>
          <a:lstStyle/>
          <a:p>
            <a:pPr marL="400050" lvl="2" indent="0">
              <a:buClr>
                <a:srgbClr val="EB5C5B"/>
              </a:buClr>
              <a:buNone/>
            </a:pPr>
            <a:endParaRPr lang="en-GB" sz="1400" dirty="0"/>
          </a:p>
          <a:p>
            <a:pPr marL="0" lvl="1" indent="0">
              <a:buClr>
                <a:srgbClr val="EB5C5B"/>
              </a:buClr>
              <a:buNone/>
            </a:pPr>
            <a:r>
              <a:rPr lang="en-GB" sz="2400" dirty="0" err="1"/>
              <a:t>Concreet</a:t>
            </a:r>
            <a:r>
              <a:rPr lang="en-GB" sz="2400" dirty="0"/>
              <a:t>: </a:t>
            </a:r>
            <a:r>
              <a:rPr lang="en-GB" sz="2400" dirty="0" err="1"/>
              <a:t>Een</a:t>
            </a:r>
            <a:r>
              <a:rPr lang="en-GB" sz="2400" dirty="0"/>
              <a:t> </a:t>
            </a:r>
            <a:r>
              <a:rPr lang="en-GB" sz="2400" dirty="0" err="1"/>
              <a:t>anderstalige</a:t>
            </a:r>
            <a:r>
              <a:rPr lang="en-GB" sz="2400" dirty="0"/>
              <a:t> </a:t>
            </a:r>
            <a:r>
              <a:rPr lang="en-GB" sz="2400" dirty="0" err="1"/>
              <a:t>opleidingsnaam</a:t>
            </a:r>
            <a:r>
              <a:rPr lang="en-GB" sz="2400" dirty="0"/>
              <a:t>? </a:t>
            </a:r>
            <a:r>
              <a:rPr lang="en-GB" sz="2400" dirty="0" err="1"/>
              <a:t>Een</a:t>
            </a:r>
            <a:r>
              <a:rPr lang="en-GB" sz="2400" dirty="0"/>
              <a:t> </a:t>
            </a:r>
            <a:r>
              <a:rPr lang="en-GB" sz="2400" dirty="0" err="1"/>
              <a:t>niet</a:t>
            </a:r>
            <a:r>
              <a:rPr lang="en-GB" sz="2400" dirty="0"/>
              <a:t> </a:t>
            </a:r>
            <a:r>
              <a:rPr lang="en-GB" sz="2400" dirty="0" err="1"/>
              <a:t>Nederlands</a:t>
            </a:r>
            <a:r>
              <a:rPr lang="en-GB" sz="2400" dirty="0"/>
              <a:t> </a:t>
            </a:r>
            <a:r>
              <a:rPr lang="en-GB" sz="2400" dirty="0" err="1"/>
              <a:t>onderwijstaal</a:t>
            </a:r>
            <a:r>
              <a:rPr lang="en-GB" sz="2400" dirty="0"/>
              <a:t>? </a:t>
            </a:r>
            <a:r>
              <a:rPr lang="en-GB" sz="2400" dirty="0" err="1"/>
              <a:t>Dat</a:t>
            </a:r>
            <a:r>
              <a:rPr lang="en-GB" sz="2400" dirty="0"/>
              <a:t> </a:t>
            </a:r>
            <a:r>
              <a:rPr lang="en-GB" sz="2400" dirty="0" err="1"/>
              <a:t>moet</a:t>
            </a:r>
            <a:r>
              <a:rPr lang="en-GB" sz="2400" dirty="0"/>
              <a:t> </a:t>
            </a:r>
            <a:r>
              <a:rPr lang="en-GB" sz="2400" dirty="0" err="1"/>
              <a:t>gemotiveerd</a:t>
            </a:r>
            <a:r>
              <a:rPr lang="en-GB" sz="2400" dirty="0"/>
              <a:t> </a:t>
            </a:r>
            <a:r>
              <a:rPr lang="en-GB" sz="2400" dirty="0" err="1"/>
              <a:t>worden</a:t>
            </a:r>
            <a:r>
              <a:rPr lang="en-GB" sz="2400" dirty="0"/>
              <a:t>, </a:t>
            </a:r>
            <a:r>
              <a:rPr lang="en-GB" sz="2400" dirty="0" err="1"/>
              <a:t>en</a:t>
            </a:r>
            <a:r>
              <a:rPr lang="en-GB" sz="2400" dirty="0"/>
              <a:t> het panel </a:t>
            </a:r>
            <a:r>
              <a:rPr lang="en-GB" sz="2400" dirty="0" err="1"/>
              <a:t>spreekt</a:t>
            </a:r>
            <a:r>
              <a:rPr lang="en-GB" sz="2400" dirty="0"/>
              <a:t> </a:t>
            </a:r>
            <a:r>
              <a:rPr lang="en-GB" sz="2400" dirty="0" err="1"/>
              <a:t>zich</a:t>
            </a:r>
            <a:r>
              <a:rPr lang="en-GB" sz="2400" dirty="0"/>
              <a:t> </a:t>
            </a:r>
            <a:r>
              <a:rPr lang="en-GB" sz="2400" dirty="0" err="1"/>
              <a:t>uit</a:t>
            </a:r>
            <a:r>
              <a:rPr lang="en-GB" sz="2400" dirty="0"/>
              <a:t> over de </a:t>
            </a:r>
            <a:r>
              <a:rPr lang="en-GB" sz="2400" dirty="0" err="1"/>
              <a:t>motivering</a:t>
            </a:r>
            <a:r>
              <a:rPr lang="en-GB" sz="2400" dirty="0"/>
              <a:t>.</a:t>
            </a:r>
          </a:p>
          <a:p>
            <a:pPr marL="0" lvl="1" indent="0">
              <a:buClr>
                <a:srgbClr val="EB5C5B"/>
              </a:buClr>
              <a:buNone/>
            </a:pPr>
            <a:endParaRPr lang="en-GB" sz="2400" dirty="0"/>
          </a:p>
          <a:p>
            <a:pPr marL="0" lvl="1" indent="0">
              <a:buClr>
                <a:srgbClr val="EB5C5B"/>
              </a:buClr>
              <a:buNone/>
            </a:pPr>
            <a:r>
              <a:rPr lang="en-GB" sz="2400" dirty="0"/>
              <a:t>Ook </a:t>
            </a:r>
            <a:r>
              <a:rPr lang="en-GB" sz="2400" dirty="0" err="1"/>
              <a:t>moet</a:t>
            </a:r>
            <a:r>
              <a:rPr lang="en-GB" sz="2400" dirty="0"/>
              <a:t> </a:t>
            </a:r>
            <a:r>
              <a:rPr lang="en-GB" sz="2400" dirty="0" err="1"/>
              <a:t>onderbouwd</a:t>
            </a:r>
            <a:r>
              <a:rPr lang="en-GB" sz="2400" dirty="0"/>
              <a:t> </a:t>
            </a:r>
            <a:r>
              <a:rPr lang="en-GB" sz="2400" dirty="0" err="1"/>
              <a:t>worden</a:t>
            </a:r>
            <a:r>
              <a:rPr lang="en-GB" sz="2400" dirty="0"/>
              <a:t> hoe </a:t>
            </a:r>
            <a:r>
              <a:rPr lang="en-GB" sz="2400" dirty="0" err="1"/>
              <a:t>geborgd</a:t>
            </a:r>
            <a:r>
              <a:rPr lang="en-GB" sz="2400" dirty="0"/>
              <a:t> </a:t>
            </a:r>
            <a:r>
              <a:rPr lang="en-GB" sz="2400" dirty="0" err="1"/>
              <a:t>wordt</a:t>
            </a:r>
            <a:r>
              <a:rPr lang="en-GB" sz="2400" dirty="0"/>
              <a:t> </a:t>
            </a:r>
            <a:r>
              <a:rPr lang="en-GB" sz="2400" dirty="0" err="1"/>
              <a:t>dat</a:t>
            </a:r>
            <a:r>
              <a:rPr lang="en-GB" sz="2400" dirty="0"/>
              <a:t> </a:t>
            </a:r>
            <a:r>
              <a:rPr lang="en-GB" sz="2400" dirty="0" err="1"/>
              <a:t>docenten</a:t>
            </a:r>
            <a:r>
              <a:rPr lang="en-GB" sz="2400" dirty="0"/>
              <a:t> </a:t>
            </a:r>
            <a:r>
              <a:rPr lang="en-GB" sz="2400" dirty="0" err="1"/>
              <a:t>beschikken</a:t>
            </a:r>
            <a:r>
              <a:rPr lang="en-GB" sz="2400" dirty="0"/>
              <a:t> over </a:t>
            </a:r>
            <a:r>
              <a:rPr lang="en-GB" sz="2400" dirty="0" err="1"/>
              <a:t>voldoende</a:t>
            </a:r>
            <a:r>
              <a:rPr lang="en-GB" sz="2400" dirty="0"/>
              <a:t> </a:t>
            </a:r>
            <a:r>
              <a:rPr lang="en-GB" sz="2400" dirty="0" err="1"/>
              <a:t>taalbeheersing</a:t>
            </a:r>
            <a:r>
              <a:rPr lang="en-GB" sz="2400" dirty="0"/>
              <a:t>. </a:t>
            </a:r>
            <a:r>
              <a:rPr lang="en-GB" sz="2400" dirty="0" err="1"/>
              <a:t>Welke</a:t>
            </a:r>
            <a:r>
              <a:rPr lang="en-GB" sz="2400" dirty="0"/>
              <a:t> </a:t>
            </a:r>
            <a:r>
              <a:rPr lang="en-GB" sz="2400" dirty="0" err="1"/>
              <a:t>taalbeleid</a:t>
            </a:r>
            <a:r>
              <a:rPr lang="en-GB" sz="2400" dirty="0"/>
              <a:t> of </a:t>
            </a:r>
            <a:r>
              <a:rPr lang="en-GB" sz="2400" dirty="0" err="1"/>
              <a:t>professionaliseringsbeleid</a:t>
            </a:r>
            <a:r>
              <a:rPr lang="en-GB" sz="2400" dirty="0"/>
              <a:t> zit </a:t>
            </a:r>
            <a:r>
              <a:rPr lang="en-GB" sz="2400" dirty="0" err="1"/>
              <a:t>hier</a:t>
            </a:r>
            <a:r>
              <a:rPr lang="en-GB" sz="2400" dirty="0"/>
              <a:t> achter? </a:t>
            </a:r>
          </a:p>
          <a:p>
            <a:pPr marL="342900" lvl="1" indent="-342900">
              <a:buClr>
                <a:srgbClr val="EB5C5B"/>
              </a:buClr>
              <a:buFont typeface="Arial"/>
              <a:buChar char="•"/>
            </a:pPr>
            <a:endParaRPr lang="en-GB" sz="2400" dirty="0"/>
          </a:p>
          <a:p>
            <a:pPr marL="342900" lvl="1" indent="-342900">
              <a:buClr>
                <a:srgbClr val="EB5C5B"/>
              </a:buClr>
              <a:buFont typeface="Arial"/>
              <a:buChar char="•"/>
            </a:pPr>
            <a:endParaRPr lang="nl-NL" sz="1600" dirty="0"/>
          </a:p>
          <a:p>
            <a:pPr>
              <a:buClr>
                <a:srgbClr val="EB5C5B"/>
              </a:buClr>
            </a:pPr>
            <a:endParaRPr lang="nl-NL" sz="2000" dirty="0"/>
          </a:p>
          <a:p>
            <a:pPr>
              <a:buClr>
                <a:srgbClr val="EB5C5B"/>
              </a:buClr>
            </a:pPr>
            <a:endParaRPr lang="nl-NL" sz="2000" dirty="0"/>
          </a:p>
        </p:txBody>
      </p:sp>
      <p:sp>
        <p:nvSpPr>
          <p:cNvPr id="5" name="Tijdelijke aanduiding voor dianummer 4"/>
          <p:cNvSpPr>
            <a:spLocks noGrp="1"/>
          </p:cNvSpPr>
          <p:nvPr>
            <p:ph type="sldNum" sz="quarter" idx="12"/>
          </p:nvPr>
        </p:nvSpPr>
        <p:spPr/>
        <p:txBody>
          <a:bodyPr/>
          <a:lstStyle/>
          <a:p>
            <a:fld id="{674D6D91-A371-144C-9CDA-E66851386451}" type="slidenum">
              <a:rPr lang="nl-NL" smtClean="0"/>
              <a:t>6</a:t>
            </a:fld>
            <a:endParaRPr lang="nl-NL"/>
          </a:p>
        </p:txBody>
      </p:sp>
      <p:pic>
        <p:nvPicPr>
          <p:cNvPr id="4" name="Afbeelding 3">
            <a:extLst>
              <a:ext uri="{FF2B5EF4-FFF2-40B4-BE49-F238E27FC236}">
                <a16:creationId xmlns:a16="http://schemas.microsoft.com/office/drawing/2014/main" id="{080BB6EF-3EAC-408C-9412-7AE0E95D9E53}"/>
              </a:ext>
            </a:extLst>
          </p:cNvPr>
          <p:cNvPicPr>
            <a:picLocks noChangeAspect="1"/>
          </p:cNvPicPr>
          <p:nvPr/>
        </p:nvPicPr>
        <p:blipFill>
          <a:blip r:embed="rId3"/>
          <a:stretch>
            <a:fillRect/>
          </a:stretch>
        </p:blipFill>
        <p:spPr>
          <a:xfrm>
            <a:off x="4882718" y="4520953"/>
            <a:ext cx="4154750" cy="2337047"/>
          </a:xfrm>
          <a:prstGeom prst="rect">
            <a:avLst/>
          </a:prstGeom>
        </p:spPr>
      </p:pic>
    </p:spTree>
    <p:extLst>
      <p:ext uri="{BB962C8B-B14F-4D97-AF65-F5344CB8AC3E}">
        <p14:creationId xmlns:p14="http://schemas.microsoft.com/office/powerpoint/2010/main" val="66247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3300" y="387927"/>
            <a:ext cx="8229600" cy="1099128"/>
          </a:xfrm>
        </p:spPr>
        <p:txBody>
          <a:bodyPr>
            <a:normAutofit/>
          </a:bodyPr>
          <a:lstStyle/>
          <a:p>
            <a:pPr algn="l"/>
            <a:r>
              <a:rPr lang="nl-NL" sz="3600" dirty="0">
                <a:solidFill>
                  <a:srgbClr val="EB5C5B"/>
                </a:solidFill>
              </a:rPr>
              <a:t>Taalbeleid - Gedragscode</a:t>
            </a:r>
          </a:p>
        </p:txBody>
      </p:sp>
      <p:sp>
        <p:nvSpPr>
          <p:cNvPr id="3" name="Tijdelijke aanduiding voor inhoud 2"/>
          <p:cNvSpPr>
            <a:spLocks noGrp="1"/>
          </p:cNvSpPr>
          <p:nvPr>
            <p:ph idx="1"/>
          </p:nvPr>
        </p:nvSpPr>
        <p:spPr>
          <a:xfrm>
            <a:off x="1104900" y="1544205"/>
            <a:ext cx="4283846" cy="4330122"/>
          </a:xfrm>
        </p:spPr>
        <p:txBody>
          <a:bodyPr>
            <a:normAutofit fontScale="92500" lnSpcReduction="10000"/>
          </a:bodyPr>
          <a:lstStyle/>
          <a:p>
            <a:pPr marL="0" lvl="1" indent="0">
              <a:buClr>
                <a:srgbClr val="EB5C5B"/>
              </a:buClr>
              <a:buNone/>
            </a:pPr>
            <a:r>
              <a:rPr lang="nl-NL" sz="2600" dirty="0"/>
              <a:t>Gedragscode ‘vreemde taal’ ontbreekt bij helft instellingen (Inspectie rapport 2019).</a:t>
            </a:r>
          </a:p>
          <a:p>
            <a:pPr marL="0" lvl="1" indent="0">
              <a:buClr>
                <a:srgbClr val="EB5C5B"/>
              </a:buClr>
              <a:buNone/>
            </a:pPr>
            <a:br>
              <a:rPr lang="nl-NL" sz="2600" dirty="0"/>
            </a:br>
            <a:r>
              <a:rPr lang="nl-NL" sz="2600" dirty="0"/>
              <a:t>Waarom? Instellingen verwarren soms de vereiste gedragscode met de gedragscode internationale student. Of ze leggen het alleen vast in het OER.</a:t>
            </a:r>
          </a:p>
          <a:p>
            <a:pPr marL="0" lvl="1" indent="0">
              <a:buClr>
                <a:srgbClr val="EB5C5B"/>
              </a:buClr>
              <a:buNone/>
            </a:pPr>
            <a:br>
              <a:rPr lang="nl-NL" sz="2600" dirty="0"/>
            </a:br>
            <a:endParaRPr lang="en-GB" sz="2200" dirty="0"/>
          </a:p>
          <a:p>
            <a:pPr marL="342900" lvl="1" indent="-342900">
              <a:buClr>
                <a:srgbClr val="EB5C5B"/>
              </a:buClr>
              <a:buFont typeface="Arial"/>
              <a:buChar char="•"/>
            </a:pPr>
            <a:endParaRPr lang="en-GB" sz="2600" dirty="0"/>
          </a:p>
          <a:p>
            <a:pPr marL="342900" lvl="1" indent="-342900">
              <a:buClr>
                <a:srgbClr val="EB5C5B"/>
              </a:buClr>
              <a:buFont typeface="Arial"/>
              <a:buChar char="•"/>
            </a:pPr>
            <a:endParaRPr lang="en-GB" sz="2600" dirty="0"/>
          </a:p>
          <a:p>
            <a:pPr marL="742950" lvl="2" indent="-342900">
              <a:buClr>
                <a:srgbClr val="EB5C5B"/>
              </a:buClr>
            </a:pPr>
            <a:endParaRPr lang="en-GB" sz="2200" dirty="0"/>
          </a:p>
          <a:p>
            <a:pPr marL="342900" lvl="1" indent="-342900">
              <a:buClr>
                <a:srgbClr val="EB5C5B"/>
              </a:buClr>
              <a:buFont typeface="Arial"/>
              <a:buChar char="•"/>
            </a:pPr>
            <a:endParaRPr lang="en-GB" sz="2600" dirty="0"/>
          </a:p>
          <a:p>
            <a:pPr marL="342900" lvl="1" indent="-342900">
              <a:buClr>
                <a:srgbClr val="EB5C5B"/>
              </a:buClr>
              <a:buFont typeface="Arial"/>
              <a:buChar char="•"/>
            </a:pPr>
            <a:endParaRPr lang="en-GB" sz="1400" dirty="0"/>
          </a:p>
          <a:p>
            <a:pPr marL="742950" lvl="2" indent="-342900">
              <a:buClr>
                <a:srgbClr val="EB5C5B"/>
              </a:buClr>
            </a:pPr>
            <a:endParaRPr lang="en-GB" sz="1400" dirty="0"/>
          </a:p>
          <a:p>
            <a:pPr marL="742950" lvl="2" indent="-342900">
              <a:buClr>
                <a:srgbClr val="EB5C5B"/>
              </a:buClr>
            </a:pPr>
            <a:endParaRPr lang="en-GB" sz="1400" dirty="0"/>
          </a:p>
          <a:p>
            <a:pPr marL="342900" lvl="1" indent="-342900">
              <a:buClr>
                <a:srgbClr val="EB5C5B"/>
              </a:buClr>
              <a:buFont typeface="Arial"/>
              <a:buChar char="•"/>
            </a:pPr>
            <a:endParaRPr lang="en-GB" sz="1800" dirty="0"/>
          </a:p>
          <a:p>
            <a:pPr marL="342900" lvl="1" indent="-342900">
              <a:buClr>
                <a:srgbClr val="EB5C5B"/>
              </a:buClr>
              <a:buFont typeface="Arial"/>
              <a:buChar char="•"/>
            </a:pPr>
            <a:endParaRPr lang="en-GB" sz="1800" dirty="0"/>
          </a:p>
          <a:p>
            <a:pPr marL="342900" lvl="1" indent="-342900">
              <a:buClr>
                <a:srgbClr val="EB5C5B"/>
              </a:buClr>
              <a:buFont typeface="Arial"/>
              <a:buChar char="•"/>
            </a:pPr>
            <a:endParaRPr lang="nl-NL" sz="1600" dirty="0"/>
          </a:p>
          <a:p>
            <a:pPr>
              <a:buClr>
                <a:srgbClr val="EB5C5B"/>
              </a:buClr>
            </a:pPr>
            <a:endParaRPr lang="nl-NL" sz="2000" dirty="0"/>
          </a:p>
          <a:p>
            <a:pPr>
              <a:buClr>
                <a:srgbClr val="EB5C5B"/>
              </a:buClr>
            </a:pPr>
            <a:endParaRPr lang="nl-NL" sz="2000" dirty="0"/>
          </a:p>
        </p:txBody>
      </p:sp>
      <p:sp>
        <p:nvSpPr>
          <p:cNvPr id="5" name="Tijdelijke aanduiding voor dianummer 4"/>
          <p:cNvSpPr>
            <a:spLocks noGrp="1"/>
          </p:cNvSpPr>
          <p:nvPr>
            <p:ph type="sldNum" sz="quarter" idx="12"/>
          </p:nvPr>
        </p:nvSpPr>
        <p:spPr/>
        <p:txBody>
          <a:bodyPr/>
          <a:lstStyle/>
          <a:p>
            <a:fld id="{674D6D91-A371-144C-9CDA-E66851386451}" type="slidenum">
              <a:rPr lang="nl-NL" smtClean="0"/>
              <a:t>7</a:t>
            </a:fld>
            <a:endParaRPr lang="nl-NL"/>
          </a:p>
        </p:txBody>
      </p:sp>
      <p:pic>
        <p:nvPicPr>
          <p:cNvPr id="4" name="Afbeelding 3">
            <a:extLst>
              <a:ext uri="{FF2B5EF4-FFF2-40B4-BE49-F238E27FC236}">
                <a16:creationId xmlns:a16="http://schemas.microsoft.com/office/drawing/2014/main" id="{A76BD1FE-BA80-4D9D-8A2B-3427910827A3}"/>
              </a:ext>
            </a:extLst>
          </p:cNvPr>
          <p:cNvPicPr>
            <a:picLocks noChangeAspect="1"/>
          </p:cNvPicPr>
          <p:nvPr/>
        </p:nvPicPr>
        <p:blipFill>
          <a:blip r:embed="rId3"/>
          <a:stretch>
            <a:fillRect/>
          </a:stretch>
        </p:blipFill>
        <p:spPr>
          <a:xfrm>
            <a:off x="5590806" y="1544205"/>
            <a:ext cx="2448294" cy="3458701"/>
          </a:xfrm>
          <a:prstGeom prst="rect">
            <a:avLst/>
          </a:prstGeom>
        </p:spPr>
      </p:pic>
    </p:spTree>
    <p:extLst>
      <p:ext uri="{BB962C8B-B14F-4D97-AF65-F5344CB8AC3E}">
        <p14:creationId xmlns:p14="http://schemas.microsoft.com/office/powerpoint/2010/main" val="304019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3300" y="387927"/>
            <a:ext cx="8229600" cy="1099128"/>
          </a:xfrm>
        </p:spPr>
        <p:txBody>
          <a:bodyPr>
            <a:normAutofit/>
          </a:bodyPr>
          <a:lstStyle/>
          <a:p>
            <a:pPr algn="l"/>
            <a:r>
              <a:rPr lang="nl-NL" sz="3600" dirty="0">
                <a:solidFill>
                  <a:srgbClr val="EB5C5B"/>
                </a:solidFill>
              </a:rPr>
              <a:t>Taalbeleid</a:t>
            </a:r>
          </a:p>
        </p:txBody>
      </p:sp>
      <p:sp>
        <p:nvSpPr>
          <p:cNvPr id="3" name="Tijdelijke aanduiding voor inhoud 2"/>
          <p:cNvSpPr>
            <a:spLocks noGrp="1"/>
          </p:cNvSpPr>
          <p:nvPr>
            <p:ph idx="1"/>
          </p:nvPr>
        </p:nvSpPr>
        <p:spPr>
          <a:xfrm>
            <a:off x="1104900" y="1544205"/>
            <a:ext cx="7000832" cy="4330122"/>
          </a:xfrm>
        </p:spPr>
        <p:txBody>
          <a:bodyPr>
            <a:normAutofit/>
          </a:bodyPr>
          <a:lstStyle/>
          <a:p>
            <a:pPr marL="0" lvl="1" indent="0">
              <a:buClr>
                <a:srgbClr val="EB5C5B"/>
              </a:buClr>
              <a:buNone/>
            </a:pPr>
            <a:r>
              <a:rPr lang="nl-NL" dirty="0"/>
              <a:t>Waarom wettelijk vereist? artikel 7.2 van de Wet op het hoger onderwijs en wetenschappelijk onderzoek (WHW). </a:t>
            </a:r>
          </a:p>
          <a:p>
            <a:pPr marL="0" lvl="1" indent="0">
              <a:buClr>
                <a:srgbClr val="EB5C5B"/>
              </a:buClr>
              <a:buNone/>
            </a:pPr>
            <a:endParaRPr lang="nl-NL" dirty="0"/>
          </a:p>
          <a:p>
            <a:pPr marL="0" lvl="1" indent="0">
              <a:buClr>
                <a:srgbClr val="EB5C5B"/>
              </a:buClr>
              <a:buNone/>
            </a:pPr>
            <a:r>
              <a:rPr lang="nl-NL" dirty="0"/>
              <a:t>Het is wettelijk verplicht als onderwijs in een ander taal dan het Nederlands wordt aangeboden. </a:t>
            </a:r>
          </a:p>
          <a:p>
            <a:pPr marL="742950" lvl="2" indent="-342900">
              <a:buClr>
                <a:srgbClr val="EB5C5B"/>
              </a:buClr>
            </a:pPr>
            <a:endParaRPr lang="en-GB" sz="2200" dirty="0"/>
          </a:p>
          <a:p>
            <a:pPr marL="742950" lvl="2" indent="-342900">
              <a:buClr>
                <a:srgbClr val="EB5C5B"/>
              </a:buClr>
            </a:pPr>
            <a:endParaRPr lang="en-GB" sz="2200" dirty="0"/>
          </a:p>
          <a:p>
            <a:pPr marL="742950" lvl="2" indent="-342900">
              <a:buClr>
                <a:srgbClr val="EB5C5B"/>
              </a:buClr>
            </a:pPr>
            <a:endParaRPr lang="en-GB" sz="2200" dirty="0"/>
          </a:p>
          <a:p>
            <a:pPr marL="742950" lvl="2" indent="-342900">
              <a:buClr>
                <a:srgbClr val="EB5C5B"/>
              </a:buClr>
            </a:pPr>
            <a:endParaRPr lang="en-GB" sz="2600" dirty="0"/>
          </a:p>
          <a:p>
            <a:pPr marL="742950" lvl="2" indent="-342900">
              <a:buClr>
                <a:srgbClr val="EB5C5B"/>
              </a:buClr>
            </a:pPr>
            <a:endParaRPr lang="en-GB" sz="2200" dirty="0"/>
          </a:p>
          <a:p>
            <a:pPr marL="742950" lvl="2" indent="-342900">
              <a:buClr>
                <a:srgbClr val="EB5C5B"/>
              </a:buClr>
            </a:pPr>
            <a:endParaRPr lang="en-GB" sz="2200" dirty="0"/>
          </a:p>
          <a:p>
            <a:pPr marL="742950" lvl="2" indent="-342900">
              <a:buClr>
                <a:srgbClr val="EB5C5B"/>
              </a:buClr>
            </a:pPr>
            <a:endParaRPr lang="en-GB" sz="2200" dirty="0"/>
          </a:p>
          <a:p>
            <a:pPr marL="342900" lvl="1" indent="-342900">
              <a:buClr>
                <a:srgbClr val="EB5C5B"/>
              </a:buClr>
              <a:buFont typeface="Arial"/>
              <a:buChar char="•"/>
            </a:pPr>
            <a:endParaRPr lang="en-GB" sz="2600" dirty="0"/>
          </a:p>
          <a:p>
            <a:pPr marL="342900" lvl="1" indent="-342900">
              <a:buClr>
                <a:srgbClr val="EB5C5B"/>
              </a:buClr>
              <a:buFont typeface="Arial"/>
              <a:buChar char="•"/>
            </a:pPr>
            <a:endParaRPr lang="en-GB" sz="2600" dirty="0"/>
          </a:p>
          <a:p>
            <a:pPr marL="742950" lvl="2" indent="-342900">
              <a:buClr>
                <a:srgbClr val="EB5C5B"/>
              </a:buClr>
            </a:pPr>
            <a:endParaRPr lang="en-GB" sz="2200" dirty="0"/>
          </a:p>
          <a:p>
            <a:pPr marL="342900" lvl="1" indent="-342900">
              <a:buClr>
                <a:srgbClr val="EB5C5B"/>
              </a:buClr>
              <a:buFont typeface="Arial"/>
              <a:buChar char="•"/>
            </a:pPr>
            <a:endParaRPr lang="en-GB" sz="2600" dirty="0"/>
          </a:p>
          <a:p>
            <a:pPr marL="342900" lvl="1" indent="-342900">
              <a:buClr>
                <a:srgbClr val="EB5C5B"/>
              </a:buClr>
              <a:buFont typeface="Arial"/>
              <a:buChar char="•"/>
            </a:pPr>
            <a:endParaRPr lang="en-GB" sz="1400" dirty="0"/>
          </a:p>
          <a:p>
            <a:pPr marL="742950" lvl="2" indent="-342900">
              <a:buClr>
                <a:srgbClr val="EB5C5B"/>
              </a:buClr>
            </a:pPr>
            <a:endParaRPr lang="en-GB" sz="1400" dirty="0"/>
          </a:p>
          <a:p>
            <a:pPr marL="742950" lvl="2" indent="-342900">
              <a:buClr>
                <a:srgbClr val="EB5C5B"/>
              </a:buClr>
            </a:pPr>
            <a:endParaRPr lang="en-GB" sz="1400" dirty="0"/>
          </a:p>
          <a:p>
            <a:pPr marL="342900" lvl="1" indent="-342900">
              <a:buClr>
                <a:srgbClr val="EB5C5B"/>
              </a:buClr>
              <a:buFont typeface="Arial"/>
              <a:buChar char="•"/>
            </a:pPr>
            <a:endParaRPr lang="en-GB" sz="1800" dirty="0"/>
          </a:p>
          <a:p>
            <a:pPr marL="342900" lvl="1" indent="-342900">
              <a:buClr>
                <a:srgbClr val="EB5C5B"/>
              </a:buClr>
              <a:buFont typeface="Arial"/>
              <a:buChar char="•"/>
            </a:pPr>
            <a:endParaRPr lang="en-GB" sz="1800" dirty="0"/>
          </a:p>
          <a:p>
            <a:pPr marL="342900" lvl="1" indent="-342900">
              <a:buClr>
                <a:srgbClr val="EB5C5B"/>
              </a:buClr>
              <a:buFont typeface="Arial"/>
              <a:buChar char="•"/>
            </a:pPr>
            <a:endParaRPr lang="nl-NL" sz="1600" dirty="0"/>
          </a:p>
          <a:p>
            <a:pPr>
              <a:buClr>
                <a:srgbClr val="EB5C5B"/>
              </a:buClr>
            </a:pPr>
            <a:endParaRPr lang="nl-NL" sz="2000" dirty="0"/>
          </a:p>
          <a:p>
            <a:pPr>
              <a:buClr>
                <a:srgbClr val="EB5C5B"/>
              </a:buClr>
            </a:pPr>
            <a:endParaRPr lang="nl-NL" sz="2000" dirty="0"/>
          </a:p>
        </p:txBody>
      </p:sp>
      <p:sp>
        <p:nvSpPr>
          <p:cNvPr id="5" name="Tijdelijke aanduiding voor dianummer 4"/>
          <p:cNvSpPr>
            <a:spLocks noGrp="1"/>
          </p:cNvSpPr>
          <p:nvPr>
            <p:ph type="sldNum" sz="quarter" idx="12"/>
          </p:nvPr>
        </p:nvSpPr>
        <p:spPr/>
        <p:txBody>
          <a:bodyPr/>
          <a:lstStyle/>
          <a:p>
            <a:fld id="{674D6D91-A371-144C-9CDA-E66851386451}" type="slidenum">
              <a:rPr lang="nl-NL" smtClean="0"/>
              <a:t>8</a:t>
            </a:fld>
            <a:endParaRPr lang="nl-NL"/>
          </a:p>
        </p:txBody>
      </p:sp>
      <p:pic>
        <p:nvPicPr>
          <p:cNvPr id="4" name="Afbeelding 3">
            <a:extLst>
              <a:ext uri="{FF2B5EF4-FFF2-40B4-BE49-F238E27FC236}">
                <a16:creationId xmlns:a16="http://schemas.microsoft.com/office/drawing/2014/main" id="{85B04673-A915-4EF1-AD68-C6EED37A5B59}"/>
              </a:ext>
            </a:extLst>
          </p:cNvPr>
          <p:cNvPicPr>
            <a:picLocks noChangeAspect="1"/>
          </p:cNvPicPr>
          <p:nvPr/>
        </p:nvPicPr>
        <p:blipFill>
          <a:blip r:embed="rId3"/>
          <a:stretch>
            <a:fillRect/>
          </a:stretch>
        </p:blipFill>
        <p:spPr>
          <a:xfrm>
            <a:off x="5477522" y="4540276"/>
            <a:ext cx="3209278" cy="2093007"/>
          </a:xfrm>
          <a:prstGeom prst="rect">
            <a:avLst/>
          </a:prstGeom>
        </p:spPr>
      </p:pic>
    </p:spTree>
    <p:extLst>
      <p:ext uri="{BB962C8B-B14F-4D97-AF65-F5344CB8AC3E}">
        <p14:creationId xmlns:p14="http://schemas.microsoft.com/office/powerpoint/2010/main" val="2906942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3300" y="387927"/>
            <a:ext cx="8229600" cy="1099128"/>
          </a:xfrm>
        </p:spPr>
        <p:txBody>
          <a:bodyPr>
            <a:normAutofit/>
          </a:bodyPr>
          <a:lstStyle/>
          <a:p>
            <a:pPr algn="l"/>
            <a:r>
              <a:rPr lang="nl-NL" sz="3600" dirty="0">
                <a:solidFill>
                  <a:srgbClr val="EB5C5B"/>
                </a:solidFill>
              </a:rPr>
              <a:t>Van taalbeleid naar druk op staf en student</a:t>
            </a:r>
          </a:p>
        </p:txBody>
      </p:sp>
      <p:sp>
        <p:nvSpPr>
          <p:cNvPr id="3" name="Tijdelijke aanduiding voor inhoud 2"/>
          <p:cNvSpPr>
            <a:spLocks noGrp="1"/>
          </p:cNvSpPr>
          <p:nvPr>
            <p:ph idx="1"/>
          </p:nvPr>
        </p:nvSpPr>
        <p:spPr>
          <a:xfrm>
            <a:off x="1104900" y="1544205"/>
            <a:ext cx="6876125" cy="4330122"/>
          </a:xfrm>
        </p:spPr>
        <p:txBody>
          <a:bodyPr>
            <a:normAutofit lnSpcReduction="10000"/>
          </a:bodyPr>
          <a:lstStyle/>
          <a:p>
            <a:pPr marL="0" lvl="1" indent="0">
              <a:buClr>
                <a:srgbClr val="EB5C5B"/>
              </a:buClr>
              <a:buNone/>
            </a:pPr>
            <a:r>
              <a:rPr lang="nl-NL" sz="2400" dirty="0"/>
              <a:t>Terug naar het kader!</a:t>
            </a:r>
            <a:endParaRPr lang="en-GB" sz="2400" dirty="0"/>
          </a:p>
          <a:p>
            <a:pPr marL="0" lvl="1" indent="0">
              <a:buClr>
                <a:srgbClr val="EB5C5B"/>
              </a:buClr>
              <a:buNone/>
            </a:pPr>
            <a:r>
              <a:rPr lang="en-GB" sz="2400" dirty="0"/>
              <a:t>BOB: </a:t>
            </a:r>
            <a:r>
              <a:rPr lang="en-GB" sz="2400" dirty="0" err="1"/>
              <a:t>standaard</a:t>
            </a:r>
            <a:r>
              <a:rPr lang="en-GB" sz="2400" dirty="0"/>
              <a:t> 2</a:t>
            </a:r>
            <a:br>
              <a:rPr lang="en-GB" sz="2400" dirty="0"/>
            </a:br>
            <a:r>
              <a:rPr lang="en-GB" sz="2400" dirty="0"/>
              <a:t>UOB: </a:t>
            </a:r>
            <a:r>
              <a:rPr lang="en-GB" sz="2400" dirty="0" err="1"/>
              <a:t>standaard</a:t>
            </a:r>
            <a:r>
              <a:rPr lang="en-GB" sz="2400" dirty="0"/>
              <a:t> 4 &amp; 6</a:t>
            </a:r>
          </a:p>
          <a:p>
            <a:pPr marL="0" lvl="1" indent="0">
              <a:buClr>
                <a:srgbClr val="EB5C5B"/>
              </a:buClr>
              <a:buNone/>
            </a:pPr>
            <a:br>
              <a:rPr lang="en-GB" sz="2400" dirty="0"/>
            </a:br>
            <a:r>
              <a:rPr lang="en-GB" sz="2400" i="1" dirty="0"/>
              <a:t>Het </a:t>
            </a:r>
            <a:r>
              <a:rPr lang="en-GB" sz="2400" i="1" dirty="0" err="1"/>
              <a:t>programma</a:t>
            </a:r>
            <a:r>
              <a:rPr lang="en-GB" sz="2400" i="1" dirty="0"/>
              <a:t>, de </a:t>
            </a:r>
            <a:r>
              <a:rPr lang="en-GB" sz="2400" i="1" dirty="0" err="1"/>
              <a:t>onderwijsleeromgeving</a:t>
            </a:r>
            <a:r>
              <a:rPr lang="en-GB" sz="2400" i="1" dirty="0"/>
              <a:t> </a:t>
            </a:r>
            <a:r>
              <a:rPr lang="en-GB" sz="2400" i="1" dirty="0" err="1"/>
              <a:t>en</a:t>
            </a:r>
            <a:r>
              <a:rPr lang="en-GB" sz="2400" i="1" dirty="0"/>
              <a:t> de </a:t>
            </a:r>
            <a:r>
              <a:rPr lang="en-GB" sz="2400" i="1" dirty="0" err="1"/>
              <a:t>kwaliteit</a:t>
            </a:r>
            <a:r>
              <a:rPr lang="en-GB" sz="2400" i="1" dirty="0"/>
              <a:t> van het </a:t>
            </a:r>
            <a:r>
              <a:rPr lang="en-GB" sz="2400" i="1" dirty="0" err="1"/>
              <a:t>docententeam</a:t>
            </a:r>
            <a:r>
              <a:rPr lang="en-GB" sz="2400" i="1" dirty="0"/>
              <a:t> </a:t>
            </a:r>
            <a:r>
              <a:rPr lang="en-GB" sz="2400" i="1" dirty="0" err="1"/>
              <a:t>maken</a:t>
            </a:r>
            <a:r>
              <a:rPr lang="en-GB" sz="2400" i="1" dirty="0"/>
              <a:t> het </a:t>
            </a:r>
            <a:r>
              <a:rPr lang="en-GB" sz="2400" i="1" dirty="0" err="1"/>
              <a:t>voor</a:t>
            </a:r>
            <a:r>
              <a:rPr lang="en-GB" sz="2400" i="1" dirty="0"/>
              <a:t> de </a:t>
            </a:r>
            <a:r>
              <a:rPr lang="en-GB" sz="2400" i="1" dirty="0" err="1"/>
              <a:t>instromende</a:t>
            </a:r>
            <a:r>
              <a:rPr lang="en-GB" sz="2400" i="1" dirty="0"/>
              <a:t> </a:t>
            </a:r>
            <a:r>
              <a:rPr lang="en-GB" sz="2400" i="1" dirty="0" err="1"/>
              <a:t>studenten</a:t>
            </a:r>
            <a:r>
              <a:rPr lang="en-GB" sz="2400" i="1" dirty="0"/>
              <a:t> </a:t>
            </a:r>
            <a:r>
              <a:rPr lang="en-GB" sz="2400" i="1" dirty="0" err="1"/>
              <a:t>mogelijk</a:t>
            </a:r>
            <a:r>
              <a:rPr lang="en-GB" sz="2400" i="1" dirty="0"/>
              <a:t> de </a:t>
            </a:r>
            <a:r>
              <a:rPr lang="en-GB" sz="2400" i="1" dirty="0" err="1"/>
              <a:t>beoogde</a:t>
            </a:r>
            <a:r>
              <a:rPr lang="en-GB" sz="2400" i="1" dirty="0"/>
              <a:t> </a:t>
            </a:r>
            <a:r>
              <a:rPr lang="en-GB" sz="2400" i="1" dirty="0" err="1"/>
              <a:t>leerresultaten</a:t>
            </a:r>
            <a:r>
              <a:rPr lang="en-GB" sz="2400" i="1" dirty="0"/>
              <a:t> </a:t>
            </a:r>
            <a:r>
              <a:rPr lang="en-GB" sz="2400" i="1" dirty="0" err="1"/>
              <a:t>te</a:t>
            </a:r>
            <a:r>
              <a:rPr lang="en-GB" sz="2400" i="1" dirty="0"/>
              <a:t> </a:t>
            </a:r>
            <a:r>
              <a:rPr lang="en-GB" sz="2400" i="1" dirty="0" err="1"/>
              <a:t>realiseren</a:t>
            </a:r>
            <a:r>
              <a:rPr lang="en-GB" sz="2400" i="1" dirty="0"/>
              <a:t>. </a:t>
            </a:r>
          </a:p>
          <a:p>
            <a:pPr marL="0" lvl="1" indent="0">
              <a:buClr>
                <a:srgbClr val="EB5C5B"/>
              </a:buClr>
              <a:buNone/>
            </a:pPr>
            <a:endParaRPr lang="en-GB" sz="2400" dirty="0"/>
          </a:p>
          <a:p>
            <a:pPr marL="0" lvl="1" indent="0">
              <a:buClr>
                <a:srgbClr val="EB5C5B"/>
              </a:buClr>
              <a:buNone/>
            </a:pPr>
            <a:r>
              <a:rPr lang="nl-NL" sz="2400" dirty="0">
                <a:effectLst/>
                <a:ea typeface="Cambria" panose="02040503050406030204" pitchFamily="18" charset="0"/>
                <a:cs typeface="Times New Roman" panose="02020603050405020304" pitchFamily="18" charset="0"/>
              </a:rPr>
              <a:t>Voorkom druk bij docenten en bij</a:t>
            </a:r>
            <a:br>
              <a:rPr lang="nl-NL" sz="2400" dirty="0">
                <a:effectLst/>
                <a:ea typeface="Cambria" panose="02040503050406030204" pitchFamily="18" charset="0"/>
                <a:cs typeface="Times New Roman" panose="02020603050405020304" pitchFamily="18" charset="0"/>
              </a:rPr>
            </a:br>
            <a:r>
              <a:rPr lang="nl-NL" sz="2400" dirty="0">
                <a:effectLst/>
                <a:ea typeface="Cambria" panose="02040503050406030204" pitchFamily="18" charset="0"/>
                <a:cs typeface="Times New Roman" panose="02020603050405020304" pitchFamily="18" charset="0"/>
              </a:rPr>
              <a:t>studenten.</a:t>
            </a:r>
            <a:endParaRPr lang="en-GB" sz="2400" dirty="0"/>
          </a:p>
          <a:p>
            <a:pPr marL="742950" lvl="2" indent="-342900">
              <a:buClr>
                <a:srgbClr val="EB5C5B"/>
              </a:buClr>
            </a:pPr>
            <a:endParaRPr lang="en-GB" sz="2200" dirty="0"/>
          </a:p>
          <a:p>
            <a:pPr marL="742950" lvl="2" indent="-342900">
              <a:buClr>
                <a:srgbClr val="EB5C5B"/>
              </a:buClr>
            </a:pPr>
            <a:endParaRPr lang="en-GB" sz="2200" dirty="0"/>
          </a:p>
          <a:p>
            <a:pPr marL="400050" lvl="2" indent="0">
              <a:buClr>
                <a:srgbClr val="EB5C5B"/>
              </a:buClr>
              <a:buNone/>
            </a:pPr>
            <a:endParaRPr lang="en-GB" sz="2600" dirty="0"/>
          </a:p>
          <a:p>
            <a:pPr marL="742950" lvl="2" indent="-342900">
              <a:buClr>
                <a:srgbClr val="EB5C5B"/>
              </a:buClr>
            </a:pPr>
            <a:endParaRPr lang="en-GB" sz="2200" dirty="0"/>
          </a:p>
          <a:p>
            <a:pPr marL="742950" lvl="2" indent="-342900">
              <a:buClr>
                <a:srgbClr val="EB5C5B"/>
              </a:buClr>
            </a:pPr>
            <a:endParaRPr lang="en-GB" sz="2200" dirty="0"/>
          </a:p>
          <a:p>
            <a:pPr marL="742950" lvl="2" indent="-342900">
              <a:buClr>
                <a:srgbClr val="EB5C5B"/>
              </a:buClr>
            </a:pPr>
            <a:endParaRPr lang="en-GB" sz="2200" dirty="0"/>
          </a:p>
          <a:p>
            <a:pPr marL="342900" lvl="1" indent="-342900">
              <a:buClr>
                <a:srgbClr val="EB5C5B"/>
              </a:buClr>
              <a:buFont typeface="Arial"/>
              <a:buChar char="•"/>
            </a:pPr>
            <a:endParaRPr lang="en-GB" sz="2600" dirty="0"/>
          </a:p>
          <a:p>
            <a:pPr marL="342900" lvl="1" indent="-342900">
              <a:buClr>
                <a:srgbClr val="EB5C5B"/>
              </a:buClr>
              <a:buFont typeface="Arial"/>
              <a:buChar char="•"/>
            </a:pPr>
            <a:endParaRPr lang="en-GB" sz="2600" dirty="0"/>
          </a:p>
          <a:p>
            <a:pPr marL="742950" lvl="2" indent="-342900">
              <a:buClr>
                <a:srgbClr val="EB5C5B"/>
              </a:buClr>
            </a:pPr>
            <a:endParaRPr lang="en-GB" sz="2200" dirty="0"/>
          </a:p>
          <a:p>
            <a:pPr marL="342900" lvl="1" indent="-342900">
              <a:buClr>
                <a:srgbClr val="EB5C5B"/>
              </a:buClr>
              <a:buFont typeface="Arial"/>
              <a:buChar char="•"/>
            </a:pPr>
            <a:endParaRPr lang="en-GB" sz="2600" dirty="0"/>
          </a:p>
          <a:p>
            <a:pPr marL="342900" lvl="1" indent="-342900">
              <a:buClr>
                <a:srgbClr val="EB5C5B"/>
              </a:buClr>
              <a:buFont typeface="Arial"/>
              <a:buChar char="•"/>
            </a:pPr>
            <a:endParaRPr lang="en-GB" sz="1400" dirty="0"/>
          </a:p>
          <a:p>
            <a:pPr marL="742950" lvl="2" indent="-342900">
              <a:buClr>
                <a:srgbClr val="EB5C5B"/>
              </a:buClr>
            </a:pPr>
            <a:endParaRPr lang="en-GB" sz="1400" dirty="0"/>
          </a:p>
          <a:p>
            <a:pPr marL="742950" lvl="2" indent="-342900">
              <a:buClr>
                <a:srgbClr val="EB5C5B"/>
              </a:buClr>
            </a:pPr>
            <a:endParaRPr lang="en-GB" sz="1400" dirty="0"/>
          </a:p>
          <a:p>
            <a:pPr marL="342900" lvl="1" indent="-342900">
              <a:buClr>
                <a:srgbClr val="EB5C5B"/>
              </a:buClr>
              <a:buFont typeface="Arial"/>
              <a:buChar char="•"/>
            </a:pPr>
            <a:endParaRPr lang="en-GB" sz="1800" dirty="0"/>
          </a:p>
          <a:p>
            <a:pPr marL="342900" lvl="1" indent="-342900">
              <a:buClr>
                <a:srgbClr val="EB5C5B"/>
              </a:buClr>
              <a:buFont typeface="Arial"/>
              <a:buChar char="•"/>
            </a:pPr>
            <a:endParaRPr lang="en-GB" sz="1800" dirty="0"/>
          </a:p>
          <a:p>
            <a:pPr marL="342900" lvl="1" indent="-342900">
              <a:buClr>
                <a:srgbClr val="EB5C5B"/>
              </a:buClr>
              <a:buFont typeface="Arial"/>
              <a:buChar char="•"/>
            </a:pPr>
            <a:endParaRPr lang="nl-NL" sz="1600" dirty="0"/>
          </a:p>
          <a:p>
            <a:pPr>
              <a:buClr>
                <a:srgbClr val="EB5C5B"/>
              </a:buClr>
            </a:pPr>
            <a:endParaRPr lang="nl-NL" sz="2000" dirty="0"/>
          </a:p>
          <a:p>
            <a:pPr>
              <a:buClr>
                <a:srgbClr val="EB5C5B"/>
              </a:buClr>
            </a:pPr>
            <a:endParaRPr lang="nl-NL" sz="2000" dirty="0"/>
          </a:p>
        </p:txBody>
      </p:sp>
      <p:sp>
        <p:nvSpPr>
          <p:cNvPr id="5" name="Tijdelijke aanduiding voor dianummer 4"/>
          <p:cNvSpPr>
            <a:spLocks noGrp="1"/>
          </p:cNvSpPr>
          <p:nvPr>
            <p:ph type="sldNum" sz="quarter" idx="12"/>
          </p:nvPr>
        </p:nvSpPr>
        <p:spPr/>
        <p:txBody>
          <a:bodyPr/>
          <a:lstStyle/>
          <a:p>
            <a:fld id="{674D6D91-A371-144C-9CDA-E66851386451}" type="slidenum">
              <a:rPr lang="nl-NL" smtClean="0"/>
              <a:t>9</a:t>
            </a:fld>
            <a:endParaRPr lang="nl-NL" dirty="0"/>
          </a:p>
        </p:txBody>
      </p:sp>
      <p:pic>
        <p:nvPicPr>
          <p:cNvPr id="4" name="Afbeelding 3">
            <a:extLst>
              <a:ext uri="{FF2B5EF4-FFF2-40B4-BE49-F238E27FC236}">
                <a16:creationId xmlns:a16="http://schemas.microsoft.com/office/drawing/2014/main" id="{8B233E06-5878-449B-8A26-F87D3B0157F3}"/>
              </a:ext>
            </a:extLst>
          </p:cNvPr>
          <p:cNvPicPr>
            <a:picLocks noChangeAspect="1"/>
          </p:cNvPicPr>
          <p:nvPr/>
        </p:nvPicPr>
        <p:blipFill>
          <a:blip r:embed="rId3"/>
          <a:stretch>
            <a:fillRect/>
          </a:stretch>
        </p:blipFill>
        <p:spPr>
          <a:xfrm>
            <a:off x="5647583" y="4455604"/>
            <a:ext cx="3076207" cy="1900746"/>
          </a:xfrm>
          <a:prstGeom prst="rect">
            <a:avLst/>
          </a:prstGeom>
        </p:spPr>
      </p:pic>
    </p:spTree>
    <p:extLst>
      <p:ext uri="{BB962C8B-B14F-4D97-AF65-F5344CB8AC3E}">
        <p14:creationId xmlns:p14="http://schemas.microsoft.com/office/powerpoint/2010/main" val="1604904346"/>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08C056D2271843949022E9C80E2548" ma:contentTypeVersion="12" ma:contentTypeDescription="Een nieuw document maken." ma:contentTypeScope="" ma:versionID="ab53f3dd8fb25adc93a2df83a608b39a">
  <xsd:schema xmlns:xsd="http://www.w3.org/2001/XMLSchema" xmlns:xs="http://www.w3.org/2001/XMLSchema" xmlns:p="http://schemas.microsoft.com/office/2006/metadata/properties" xmlns:ns2="8d559025-6302-42ca-83e3-c763b69f3862" xmlns:ns3="1fbc8bfb-c644-49a8-8a8f-17ae3807728b" targetNamespace="http://schemas.microsoft.com/office/2006/metadata/properties" ma:root="true" ma:fieldsID="c9a7875f78ea83a7609f5516869264bb" ns2:_="" ns3:_="">
    <xsd:import namespace="8d559025-6302-42ca-83e3-c763b69f3862"/>
    <xsd:import namespace="1fbc8bfb-c644-49a8-8a8f-17ae3807728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559025-6302-42ca-83e3-c763b69f38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bc8bfb-c644-49a8-8a8f-17ae3807728b"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E6F189-14AB-49D1-8050-679B6BDDED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559025-6302-42ca-83e3-c763b69f3862"/>
    <ds:schemaRef ds:uri="1fbc8bfb-c644-49a8-8a8f-17ae380772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6BE397-D913-44C5-8532-A39456E94531}">
  <ds:schemaRefs>
    <ds:schemaRef ds:uri="http://purl.org/dc/dcmitype/"/>
    <ds:schemaRef ds:uri="http://schemas.microsoft.com/office/2006/metadata/properties"/>
    <ds:schemaRef ds:uri="8d559025-6302-42ca-83e3-c763b69f3862"/>
    <ds:schemaRef ds:uri="http://www.w3.org/XML/1998/namespace"/>
    <ds:schemaRef ds:uri="http://purl.org/dc/term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1fbc8bfb-c644-49a8-8a8f-17ae3807728b"/>
  </ds:schemaRefs>
</ds:datastoreItem>
</file>

<file path=customXml/itemProps3.xml><?xml version="1.0" encoding="utf-8"?>
<ds:datastoreItem xmlns:ds="http://schemas.openxmlformats.org/officeDocument/2006/customXml" ds:itemID="{CB735FE7-EF9B-4F3B-AC77-0ACC27D227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3395</TotalTime>
  <Words>675</Words>
  <Application>Microsoft Office PowerPoint</Application>
  <PresentationFormat>Diavoorstelling (4:3)</PresentationFormat>
  <Paragraphs>137</Paragraphs>
  <Slides>11</Slides>
  <Notes>11</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11</vt:i4>
      </vt:variant>
    </vt:vector>
  </HeadingPairs>
  <TitlesOfParts>
    <vt:vector size="17" baseType="lpstr">
      <vt:lpstr>Arial</vt:lpstr>
      <vt:lpstr>Calibri</vt:lpstr>
      <vt:lpstr>Lato</vt:lpstr>
      <vt:lpstr>Theinhardt-Md</vt:lpstr>
      <vt:lpstr>Verdana</vt:lpstr>
      <vt:lpstr>Office-thema</vt:lpstr>
      <vt:lpstr>HIB-studiedag 2020 NVAO Yvonne Overdevest</vt:lpstr>
      <vt:lpstr>Onderwerpen</vt:lpstr>
      <vt:lpstr>Internationalisering en “het kader”   </vt:lpstr>
      <vt:lpstr>Internationalisering en “het kader” </vt:lpstr>
      <vt:lpstr>Internationalisering en “het kader” </vt:lpstr>
      <vt:lpstr>Van kader naar taalbeleid</vt:lpstr>
      <vt:lpstr>Taalbeleid - Gedragscode</vt:lpstr>
      <vt:lpstr>Taalbeleid</vt:lpstr>
      <vt:lpstr>Van taalbeleid naar druk op staf en student</vt:lpstr>
      <vt:lpstr>Heb je vragen? Zet ze gerust op de mail  of in de chat!</vt:lpstr>
      <vt:lpstr>PowerPoint-presentatie</vt:lpstr>
    </vt:vector>
  </TitlesOfParts>
  <Company>Van de Sijpe Peter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Peter Van de Sijpe</dc:creator>
  <cp:lastModifiedBy>Yvonne Overdevest</cp:lastModifiedBy>
  <cp:revision>152</cp:revision>
  <cp:lastPrinted>2018-11-06T17:04:09Z</cp:lastPrinted>
  <dcterms:created xsi:type="dcterms:W3CDTF">2018-06-27T15:40:55Z</dcterms:created>
  <dcterms:modified xsi:type="dcterms:W3CDTF">2020-10-07T21:31:52Z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0x010100AF08C056D2271843949022E9C80E2548</vt:lpwstr>
  </property>
  <property fmtid="{D5CDD505-2E9C-101B-9397-08002B2CF9AE}" pid="3" name="Order">
    <vt:r8>208600</vt:r8>
  </property>
</Properties>
</file>