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75" r:id="rId5"/>
    <p:sldMasterId id="2147483681" r:id="rId6"/>
    <p:sldMasterId id="2147483687" r:id="rId7"/>
    <p:sldMasterId id="2147483695" r:id="rId8"/>
  </p:sldMasterIdLst>
  <p:notesMasterIdLst>
    <p:notesMasterId r:id="rId57"/>
  </p:notesMasterIdLst>
  <p:sldIdLst>
    <p:sldId id="257" r:id="rId9"/>
    <p:sldId id="272" r:id="rId10"/>
    <p:sldId id="310" r:id="rId11"/>
    <p:sldId id="275" r:id="rId12"/>
    <p:sldId id="299" r:id="rId13"/>
    <p:sldId id="307" r:id="rId14"/>
    <p:sldId id="427" r:id="rId15"/>
    <p:sldId id="278" r:id="rId16"/>
    <p:sldId id="309" r:id="rId17"/>
    <p:sldId id="273" r:id="rId18"/>
    <p:sldId id="330" r:id="rId19"/>
    <p:sldId id="316" r:id="rId20"/>
    <p:sldId id="264" r:id="rId21"/>
    <p:sldId id="280" r:id="rId22"/>
    <p:sldId id="334" r:id="rId23"/>
    <p:sldId id="366" r:id="rId24"/>
    <p:sldId id="326" r:id="rId25"/>
    <p:sldId id="352" r:id="rId26"/>
    <p:sldId id="288" r:id="rId27"/>
    <p:sldId id="289" r:id="rId28"/>
    <p:sldId id="297" r:id="rId29"/>
    <p:sldId id="298" r:id="rId30"/>
    <p:sldId id="335" r:id="rId31"/>
    <p:sldId id="328" r:id="rId32"/>
    <p:sldId id="396" r:id="rId33"/>
    <p:sldId id="303" r:id="rId34"/>
    <p:sldId id="265" r:id="rId35"/>
    <p:sldId id="353" r:id="rId36"/>
    <p:sldId id="391" r:id="rId37"/>
    <p:sldId id="363" r:id="rId38"/>
    <p:sldId id="315" r:id="rId39"/>
    <p:sldId id="397" r:id="rId40"/>
    <p:sldId id="415" r:id="rId41"/>
    <p:sldId id="417" r:id="rId42"/>
    <p:sldId id="418" r:id="rId43"/>
    <p:sldId id="419" r:id="rId44"/>
    <p:sldId id="420" r:id="rId45"/>
    <p:sldId id="421" r:id="rId46"/>
    <p:sldId id="422" r:id="rId47"/>
    <p:sldId id="423" r:id="rId48"/>
    <p:sldId id="424" r:id="rId49"/>
    <p:sldId id="261" r:id="rId50"/>
    <p:sldId id="262" r:id="rId51"/>
    <p:sldId id="425" r:id="rId52"/>
    <p:sldId id="329" r:id="rId53"/>
    <p:sldId id="426" r:id="rId54"/>
    <p:sldId id="428" r:id="rId55"/>
    <p:sldId id="32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onstra J, Joanne" initials="BJJ" lastIdx="1" clrIdx="0">
    <p:extLst>
      <p:ext uri="{19B8F6BF-5375-455C-9EA6-DF929625EA0E}">
        <p15:presenceInfo xmlns:p15="http://schemas.microsoft.com/office/powerpoint/2012/main" userId="S::jo.boonstra@pl.hanze.nl::e935105d-c204-431c-bcc4-56367c0fcc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B00"/>
    <a:srgbClr val="FF9900"/>
    <a:srgbClr val="344529"/>
    <a:srgbClr val="2B3922"/>
    <a:srgbClr val="2E3722"/>
    <a:srgbClr val="FCF7F1"/>
    <a:srgbClr val="B8D233"/>
    <a:srgbClr val="5CC6D6"/>
    <a:srgbClr val="F8D22F"/>
    <a:srgbClr val="F03F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6480" autoAdjust="0"/>
  </p:normalViewPr>
  <p:slideViewPr>
    <p:cSldViewPr snapToGrid="0">
      <p:cViewPr varScale="1">
        <p:scale>
          <a:sx n="46" d="100"/>
          <a:sy n="46" d="100"/>
        </p:scale>
        <p:origin x="144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dgm:spPr/>
      <dgm:t>
        <a:bodyPr rtlCol="0"/>
        <a:lstStyle/>
        <a:p>
          <a:pPr rtl="0">
            <a:lnSpc>
              <a:spcPct val="100000"/>
            </a:lnSpc>
            <a:defRPr cap="all"/>
          </a:pPr>
          <a:r>
            <a:rPr lang="nl" dirty="0"/>
            <a:t>Onderwijs </a:t>
          </a:r>
          <a:r>
            <a:rPr lang="nl" b="1" dirty="0"/>
            <a:t>over</a:t>
          </a:r>
        </a:p>
        <a:p>
          <a:pPr rtl="0">
            <a:lnSpc>
              <a:spcPct val="100000"/>
            </a:lnSpc>
            <a:defRPr cap="all"/>
          </a:pPr>
          <a:r>
            <a:rPr lang="nl-NL" b="0" dirty="0"/>
            <a:t>D</a:t>
          </a:r>
          <a:r>
            <a:rPr lang="nl" b="0" dirty="0"/>
            <a:t>uurzame ontwikkeling. </a:t>
          </a: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dgm:spPr/>
      <dgm:t>
        <a:bodyPr rtlCol="0"/>
        <a:lstStyle/>
        <a:p>
          <a:pPr rtl="0">
            <a:lnSpc>
              <a:spcPct val="100000"/>
            </a:lnSpc>
            <a:defRPr cap="all"/>
          </a:pPr>
          <a:r>
            <a:rPr lang="nl" dirty="0"/>
            <a:t>Onderwijs </a:t>
          </a:r>
          <a:r>
            <a:rPr lang="nl" b="1" dirty="0"/>
            <a:t>voor </a:t>
          </a:r>
        </a:p>
        <a:p>
          <a:pPr rtl="0">
            <a:lnSpc>
              <a:spcPct val="100000"/>
            </a:lnSpc>
            <a:defRPr cap="all"/>
          </a:pPr>
          <a:r>
            <a:rPr lang="nl" b="0" dirty="0"/>
            <a:t>duurzame ontwikkeling</a:t>
          </a:r>
          <a:r>
            <a:rPr lang="nl" dirty="0"/>
            <a:t>.</a:t>
          </a:r>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dgm:t>
        <a:bodyPr rtlCol="0"/>
        <a:lstStyle/>
        <a:p>
          <a:pPr rtl="0">
            <a:lnSpc>
              <a:spcPct val="100000"/>
            </a:lnSpc>
            <a:defRPr cap="all"/>
          </a:pPr>
          <a:r>
            <a:rPr lang="nl" dirty="0"/>
            <a:t>Onderwijs </a:t>
          </a:r>
          <a:r>
            <a:rPr lang="nl" b="1" dirty="0"/>
            <a:t>als</a:t>
          </a:r>
          <a:r>
            <a:rPr lang="nl" b="0" dirty="0"/>
            <a:t> </a:t>
          </a:r>
        </a:p>
        <a:p>
          <a:pPr rtl="0">
            <a:lnSpc>
              <a:spcPct val="100000"/>
            </a:lnSpc>
            <a:defRPr cap="all"/>
          </a:pPr>
          <a:r>
            <a:rPr lang="nl" b="0" dirty="0"/>
            <a:t>duurzame ontwikkeling.</a:t>
          </a:r>
          <a:endParaRPr lang="nl" dirty="0"/>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custLinFactX="135714" custLinFactNeighborX="200000" custLinFactNeighborY="-80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custLinFactX="-136062" custLinFactNeighborX="-200000" custLinFactNeighborY="321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custLinFactNeighborY="-576"/>
      <dgm:spPr/>
    </dgm:pt>
    <dgm:pt modelId="{39509775-983E-4110-B989-EE2CD6514BE0}" type="pres">
      <dgm:prSet presAssocID="{1C383F32-22E8-4F62-A3E0-BDC3D5F48992}" presName="iconRect" presStyleLbl="node1" presStyleIdx="2" presStyleCnt="3" custFlipHor="1" custScaleX="30175"/>
      <dgm:spPr>
        <a:ln>
          <a:noFill/>
        </a:ln>
      </dgm:spPr>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4507478" y="689479"/>
          <a:ext cx="1043437" cy="104343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100000"/>
            </a:lnSpc>
            <a:spcBef>
              <a:spcPct val="0"/>
            </a:spcBef>
            <a:spcAft>
              <a:spcPct val="35000"/>
            </a:spcAft>
            <a:buNone/>
            <a:defRPr cap="all"/>
          </a:pPr>
          <a:r>
            <a:rPr lang="nl" sz="1700" kern="1200" dirty="0"/>
            <a:t>Onderwijs </a:t>
          </a:r>
          <a:r>
            <a:rPr lang="nl" sz="1700" b="1" kern="1200" dirty="0"/>
            <a:t>over</a:t>
          </a:r>
        </a:p>
        <a:p>
          <a:pPr marL="0" lvl="0" indent="0" algn="ctr" defTabSz="755650" rtl="0">
            <a:lnSpc>
              <a:spcPct val="100000"/>
            </a:lnSpc>
            <a:spcBef>
              <a:spcPct val="0"/>
            </a:spcBef>
            <a:spcAft>
              <a:spcPct val="35000"/>
            </a:spcAft>
            <a:buNone/>
            <a:defRPr cap="all"/>
          </a:pPr>
          <a:r>
            <a:rPr lang="nl-NL" sz="1700" b="0" kern="1200" dirty="0"/>
            <a:t>D</a:t>
          </a:r>
          <a:r>
            <a:rPr lang="nl" sz="1700" b="0" kern="1200" dirty="0"/>
            <a:t>uurzame ontwikkeling.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1000884" y="731425"/>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100000"/>
            </a:lnSpc>
            <a:spcBef>
              <a:spcPct val="0"/>
            </a:spcBef>
            <a:spcAft>
              <a:spcPct val="35000"/>
            </a:spcAft>
            <a:buNone/>
            <a:defRPr cap="all"/>
          </a:pPr>
          <a:r>
            <a:rPr lang="nl" sz="1700" kern="1200" dirty="0"/>
            <a:t>Onderwijs </a:t>
          </a:r>
          <a:r>
            <a:rPr lang="nl" sz="1700" b="1" kern="1200" dirty="0"/>
            <a:t>voor </a:t>
          </a:r>
        </a:p>
        <a:p>
          <a:pPr marL="0" lvl="0" indent="0" algn="ctr" defTabSz="755650" rtl="0">
            <a:lnSpc>
              <a:spcPct val="100000"/>
            </a:lnSpc>
            <a:spcBef>
              <a:spcPct val="0"/>
            </a:spcBef>
            <a:spcAft>
              <a:spcPct val="35000"/>
            </a:spcAft>
            <a:buNone/>
            <a:defRPr cap="all"/>
          </a:pPr>
          <a:r>
            <a:rPr lang="nl" sz="1700" b="0" kern="1200" dirty="0"/>
            <a:t>duurzame ontwikkeling</a:t>
          </a:r>
          <a:r>
            <a:rPr lang="nl" sz="1700" kern="1200" dirty="0"/>
            <a:t>.</a:t>
          </a:r>
        </a:p>
      </dsp:txBody>
      <dsp:txXfrm>
        <a:off x="3538574" y="2695306"/>
        <a:ext cx="2981250" cy="720000"/>
      </dsp:txXfrm>
    </dsp:sp>
    <dsp:sp modelId="{FF93E135-77D6-48A0-8871-9BC93D705D06}">
      <dsp:nvSpPr>
        <dsp:cNvPr id="0" name=""/>
        <dsp:cNvSpPr/>
      </dsp:nvSpPr>
      <dsp:spPr>
        <a:xfrm>
          <a:off x="7622887" y="299831"/>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flipH="1">
          <a:off x="8374740" y="697868"/>
          <a:ext cx="314857" cy="1043437"/>
        </a:xfrm>
        <a:prstGeom prst="rect">
          <a:avLst/>
        </a:prstGeom>
        <a:solidFill>
          <a:schemeClr val="bg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100000"/>
            </a:lnSpc>
            <a:spcBef>
              <a:spcPct val="0"/>
            </a:spcBef>
            <a:spcAft>
              <a:spcPct val="35000"/>
            </a:spcAft>
            <a:buNone/>
            <a:defRPr cap="all"/>
          </a:pPr>
          <a:r>
            <a:rPr lang="nl" sz="1700" kern="1200" dirty="0"/>
            <a:t>Onderwijs </a:t>
          </a:r>
          <a:r>
            <a:rPr lang="nl" sz="1700" b="1" kern="1200" dirty="0"/>
            <a:t>als</a:t>
          </a:r>
          <a:r>
            <a:rPr lang="nl" sz="1700" b="0" kern="1200" dirty="0"/>
            <a:t> </a:t>
          </a:r>
        </a:p>
        <a:p>
          <a:pPr marL="0" lvl="0" indent="0" algn="ctr" defTabSz="755650" rtl="0">
            <a:lnSpc>
              <a:spcPct val="100000"/>
            </a:lnSpc>
            <a:spcBef>
              <a:spcPct val="0"/>
            </a:spcBef>
            <a:spcAft>
              <a:spcPct val="35000"/>
            </a:spcAft>
            <a:buNone/>
            <a:defRPr cap="all"/>
          </a:pPr>
          <a:r>
            <a:rPr lang="nl" sz="1700" b="0" kern="1200" dirty="0"/>
            <a:t>duurzame ontwikkeling.</a:t>
          </a:r>
          <a:endParaRPr lang="nl" sz="1700" kern="1200" dirty="0"/>
        </a:p>
      </dsp:txBody>
      <dsp:txXfrm>
        <a:off x="7041543" y="2695306"/>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5CAE8-3A81-4A62-BE4B-8CF2A1F5AD6F}" type="datetimeFigureOut">
              <a:rPr lang="nl-NL" smtClean="0"/>
              <a:t>21-6-2022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2B31E-4CE2-4BE2-B906-A5A00876F8F5}" type="slidenum">
              <a:rPr lang="nl-NL" smtClean="0"/>
              <a:t>‹nr.›</a:t>
            </a:fld>
            <a:endParaRPr lang="nl-NL"/>
          </a:p>
        </p:txBody>
      </p:sp>
    </p:spTree>
    <p:extLst>
      <p:ext uri="{BB962C8B-B14F-4D97-AF65-F5344CB8AC3E}">
        <p14:creationId xmlns:p14="http://schemas.microsoft.com/office/powerpoint/2010/main" val="1143926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anze.nl/assets/strategisch-beleids-plan/Documents/Public/HAN3039_BRO_StrategischBeleidsplan-NL-Digi_A4_fc_14_KJ.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2</a:t>
            </a:fld>
            <a:endParaRPr lang="nl-NL"/>
          </a:p>
        </p:txBody>
      </p:sp>
    </p:spTree>
    <p:extLst>
      <p:ext uri="{BB962C8B-B14F-4D97-AF65-F5344CB8AC3E}">
        <p14:creationId xmlns:p14="http://schemas.microsoft.com/office/powerpoint/2010/main" val="3257245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2.	</a:t>
            </a:r>
            <a:r>
              <a:rPr lang="nl-NL" sz="1200" b="1" kern="1200" dirty="0">
                <a:solidFill>
                  <a:schemeClr val="tx1"/>
                </a:solidFill>
                <a:effectLst/>
                <a:latin typeface="+mn-lt"/>
                <a:ea typeface="+mn-ea"/>
                <a:cs typeface="+mn-cs"/>
              </a:rPr>
              <a:t>Jaar 2: verdieping binnen de opleidingen op het eigen vakgebied</a:t>
            </a:r>
            <a:r>
              <a:rPr lang="nl-NL" sz="1200" kern="1200" dirty="0">
                <a:solidFill>
                  <a:schemeClr val="tx1"/>
                </a:solidFill>
                <a:effectLst/>
                <a:latin typeface="+mn-lt"/>
                <a:ea typeface="+mn-ea"/>
                <a:cs typeface="+mn-cs"/>
              </a:rPr>
              <a:t>. Resultaat: de student verkent duurzaamheid binnen het eigen vakgebied en gaat op zoek naar wat er allemaal gebeurt. Voorbeelden:</a:t>
            </a:r>
          </a:p>
          <a:p>
            <a:r>
              <a:rPr lang="nl-NL" sz="1200" kern="1200" dirty="0">
                <a:solidFill>
                  <a:schemeClr val="tx1"/>
                </a:solidFill>
                <a:effectLst/>
                <a:latin typeface="+mn-lt"/>
                <a:ea typeface="+mn-ea"/>
                <a:cs typeface="+mn-cs"/>
              </a:rPr>
              <a:t>a.	Opleiding Communicatie ontwerpt in opdracht van het Facilitair Bedrijf een media campagne en voert die uit (focus: de positieve boodschap van duurzaamheid). </a:t>
            </a:r>
          </a:p>
          <a:p>
            <a:r>
              <a:rPr lang="nl-NL" sz="1200" kern="1200" dirty="0">
                <a:solidFill>
                  <a:schemeClr val="tx1"/>
                </a:solidFill>
                <a:effectLst/>
                <a:latin typeface="+mn-lt"/>
                <a:ea typeface="+mn-ea"/>
                <a:cs typeface="+mn-cs"/>
              </a:rPr>
              <a:t>b.	Opleiding Facility Management laat studenten Ondernemerschap duurzame events bedenken en uitvoeren</a:t>
            </a:r>
          </a:p>
          <a:p>
            <a:r>
              <a:rPr lang="nl-NL" sz="1200" kern="1200" dirty="0">
                <a:solidFill>
                  <a:schemeClr val="tx1"/>
                </a:solidFill>
                <a:effectLst/>
                <a:latin typeface="+mn-lt"/>
                <a:ea typeface="+mn-ea"/>
                <a:cs typeface="+mn-cs"/>
              </a:rPr>
              <a:t>c.	Duurzaamheidsroute gerealiseerd in SABC</a:t>
            </a:r>
          </a:p>
          <a:p>
            <a:endParaRPr lang="nl-NL" dirty="0"/>
          </a:p>
        </p:txBody>
      </p:sp>
      <p:sp>
        <p:nvSpPr>
          <p:cNvPr id="4" name="Tijdelijke aanduiding voor dianummer 3"/>
          <p:cNvSpPr>
            <a:spLocks noGrp="1"/>
          </p:cNvSpPr>
          <p:nvPr>
            <p:ph type="sldNum" sz="quarter" idx="10"/>
          </p:nvPr>
        </p:nvSpPr>
        <p:spPr/>
        <p:txBody>
          <a:bodyPr/>
          <a:lstStyle/>
          <a:p>
            <a:fld id="{92725FAF-EACF-DF4E-84CD-7CE52C88F809}" type="slidenum">
              <a:rPr lang="nl-NL" smtClean="0"/>
              <a:t>21</a:t>
            </a:fld>
            <a:endParaRPr lang="nl-NL"/>
          </a:p>
        </p:txBody>
      </p:sp>
    </p:spTree>
    <p:extLst>
      <p:ext uri="{BB962C8B-B14F-4D97-AF65-F5344CB8AC3E}">
        <p14:creationId xmlns:p14="http://schemas.microsoft.com/office/powerpoint/2010/main" val="1477212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3.	</a:t>
            </a:r>
            <a:r>
              <a:rPr lang="nl-NL" sz="1200" b="1" kern="1200" dirty="0">
                <a:solidFill>
                  <a:schemeClr val="tx1"/>
                </a:solidFill>
                <a:effectLst/>
                <a:latin typeface="+mn-lt"/>
                <a:ea typeface="+mn-ea"/>
                <a:cs typeface="+mn-cs"/>
              </a:rPr>
              <a:t>Jaar 3: verdieping en verbeelding hoe de toekomst er uit kan zien</a:t>
            </a:r>
            <a:r>
              <a:rPr lang="nl-NL" sz="1200" kern="1200" dirty="0">
                <a:solidFill>
                  <a:schemeClr val="tx1"/>
                </a:solidFill>
                <a:effectLst/>
                <a:latin typeface="+mn-lt"/>
                <a:ea typeface="+mn-ea"/>
                <a:cs typeface="+mn-cs"/>
              </a:rPr>
              <a:t>. Resultaat: de student wordt nieuwsgierig en gaat zelf op onderzoek uit. Voorbeelden duurzame stage / onderzoek en minor. </a:t>
            </a:r>
          </a:p>
          <a:p>
            <a:r>
              <a:rPr lang="nl-NL" sz="1200" kern="1200" dirty="0">
                <a:solidFill>
                  <a:schemeClr val="tx1"/>
                </a:solidFill>
                <a:effectLst/>
                <a:latin typeface="+mn-lt"/>
                <a:ea typeface="+mn-ea"/>
                <a:cs typeface="+mn-cs"/>
              </a:rPr>
              <a:t>a.	Minor Duurzame Bedrijfsvoering gerealiseerd en open voor ieder.</a:t>
            </a:r>
          </a:p>
          <a:p>
            <a:endParaRPr lang="nl-NL" dirty="0"/>
          </a:p>
        </p:txBody>
      </p:sp>
      <p:sp>
        <p:nvSpPr>
          <p:cNvPr id="4" name="Tijdelijke aanduiding voor dianummer 3"/>
          <p:cNvSpPr>
            <a:spLocks noGrp="1"/>
          </p:cNvSpPr>
          <p:nvPr>
            <p:ph type="sldNum" sz="quarter" idx="10"/>
          </p:nvPr>
        </p:nvSpPr>
        <p:spPr/>
        <p:txBody>
          <a:bodyPr/>
          <a:lstStyle/>
          <a:p>
            <a:fld id="{92725FAF-EACF-DF4E-84CD-7CE52C88F809}" type="slidenum">
              <a:rPr lang="nl-NL" smtClean="0"/>
              <a:t>22</a:t>
            </a:fld>
            <a:endParaRPr lang="nl-NL"/>
          </a:p>
        </p:txBody>
      </p:sp>
    </p:spTree>
    <p:extLst>
      <p:ext uri="{BB962C8B-B14F-4D97-AF65-F5344CB8AC3E}">
        <p14:creationId xmlns:p14="http://schemas.microsoft.com/office/powerpoint/2010/main" val="6587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4.	</a:t>
            </a:r>
            <a:r>
              <a:rPr lang="nl-NL" sz="1200" b="1" kern="1200" dirty="0">
                <a:solidFill>
                  <a:schemeClr val="tx1"/>
                </a:solidFill>
                <a:effectLst/>
                <a:latin typeface="+mn-lt"/>
                <a:ea typeface="+mn-ea"/>
                <a:cs typeface="+mn-cs"/>
              </a:rPr>
              <a:t>Jaar 4: afstuderen op duurzaamheid</a:t>
            </a:r>
            <a:r>
              <a:rPr lang="nl-NL" sz="1200" kern="1200" dirty="0">
                <a:solidFill>
                  <a:schemeClr val="tx1"/>
                </a:solidFill>
                <a:effectLst/>
                <a:latin typeface="+mn-lt"/>
                <a:ea typeface="+mn-ea"/>
                <a:cs typeface="+mn-cs"/>
              </a:rPr>
              <a:t>. Resultaat: de student heeft eigen impact en leeft voor EN IS EEN ROLMODEL. Voorbeelden: Papierloos afstuderen, Studentbetrokkenheid bij duurzaamheid, de fysieke omgeving. In kaart brengen vraag en aanbod, ook van extern. Website ontwikkelen, leren van bestaande sites, zoals http://</a:t>
            </a:r>
            <a:r>
              <a:rPr lang="nl-NL" sz="1200" kern="1200" dirty="0" err="1">
                <a:solidFill>
                  <a:schemeClr val="tx1"/>
                </a:solidFill>
                <a:effectLst/>
                <a:latin typeface="+mn-lt"/>
                <a:ea typeface="+mn-ea"/>
                <a:cs typeface="+mn-cs"/>
              </a:rPr>
              <a:t>greenblue.nl</a:t>
            </a:r>
            <a:r>
              <a:rPr lang="nl-NL" sz="1200" kern="1200" dirty="0">
                <a:solidFill>
                  <a:schemeClr val="tx1"/>
                </a:solidFill>
                <a:effectLst/>
                <a:latin typeface="+mn-lt"/>
                <a:ea typeface="+mn-ea"/>
                <a:cs typeface="+mn-cs"/>
              </a:rPr>
              <a:t>/, http://</a:t>
            </a:r>
            <a:r>
              <a:rPr lang="nl-NL" sz="1200" kern="1200" dirty="0" err="1">
                <a:solidFill>
                  <a:schemeClr val="tx1"/>
                </a:solidFill>
                <a:effectLst/>
                <a:latin typeface="+mn-lt"/>
                <a:ea typeface="+mn-ea"/>
                <a:cs typeface="+mn-cs"/>
              </a:rPr>
              <a:t>www.studentenvoormorgen.nl</a:t>
            </a:r>
            <a:r>
              <a:rPr lang="nl-NL" sz="1200" kern="1200" dirty="0">
                <a:solidFill>
                  <a:schemeClr val="tx1"/>
                </a:solidFill>
                <a:effectLst/>
                <a:latin typeface="+mn-lt"/>
                <a:ea typeface="+mn-ea"/>
                <a:cs typeface="+mn-cs"/>
              </a:rPr>
              <a:t>/ , </a:t>
            </a:r>
            <a:r>
              <a:rPr lang="nl-NL" sz="1200" kern="1200" dirty="0" err="1">
                <a:solidFill>
                  <a:schemeClr val="tx1"/>
                </a:solidFill>
                <a:effectLst/>
                <a:latin typeface="+mn-lt"/>
                <a:ea typeface="+mn-ea"/>
                <a:cs typeface="+mn-cs"/>
              </a:rPr>
              <a:t>https</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www.studentenbureau.nl</a:t>
            </a:r>
            <a:r>
              <a:rPr lang="nl-NL" sz="1200" kern="1200" dirty="0">
                <a:solidFill>
                  <a:schemeClr val="tx1"/>
                </a:solidFill>
                <a:effectLst/>
                <a:latin typeface="+mn-lt"/>
                <a:ea typeface="+mn-ea"/>
                <a:cs typeface="+mn-cs"/>
              </a:rPr>
              <a:t>/. Een stagiair van IBK heeft de opdracht gekregen om in 2017-2018 een dergelijke site te creëren en uit te voeren </a:t>
            </a:r>
            <a:r>
              <a:rPr lang="nl-NL" sz="1200" kern="1200" dirty="0" err="1">
                <a:solidFill>
                  <a:schemeClr val="tx1"/>
                </a:solidFill>
                <a:effectLst/>
                <a:latin typeface="+mn-lt"/>
                <a:ea typeface="+mn-ea"/>
                <a:cs typeface="+mn-cs"/>
              </a:rPr>
              <a:t>www.duurzameimpact.nl</a:t>
            </a:r>
            <a:endParaRPr lang="nl-NL" dirty="0"/>
          </a:p>
        </p:txBody>
      </p:sp>
      <p:sp>
        <p:nvSpPr>
          <p:cNvPr id="4" name="Tijdelijke aanduiding voor dianummer 3"/>
          <p:cNvSpPr>
            <a:spLocks noGrp="1"/>
          </p:cNvSpPr>
          <p:nvPr>
            <p:ph type="sldNum" sz="quarter" idx="10"/>
          </p:nvPr>
        </p:nvSpPr>
        <p:spPr/>
        <p:txBody>
          <a:bodyPr/>
          <a:lstStyle/>
          <a:p>
            <a:fld id="{92725FAF-EACF-DF4E-84CD-7CE52C88F809}" type="slidenum">
              <a:rPr lang="nl-NL" smtClean="0"/>
              <a:t>23</a:t>
            </a:fld>
            <a:endParaRPr lang="nl-NL"/>
          </a:p>
        </p:txBody>
      </p:sp>
    </p:spTree>
    <p:extLst>
      <p:ext uri="{BB962C8B-B14F-4D97-AF65-F5344CB8AC3E}">
        <p14:creationId xmlns:p14="http://schemas.microsoft.com/office/powerpoint/2010/main" val="2760037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34608">
              <a:defRPr/>
            </a:pPr>
            <a:r>
              <a:rPr lang="nl-NL" dirty="0"/>
              <a:t>In een wederkerig proces worden we als Hanze beïnvloed door de vier maatschappelijke opdrachten en dragen we bij aan oplossingen. In die wederkerigheid zijn een Leven Lang Ontwikkelen, impact hebben samen met onze partners en inwoners én een wendbare organisatie belangrijke pijlers.</a:t>
            </a:r>
          </a:p>
          <a:p>
            <a:endParaRPr lang="en-US" dirty="0"/>
          </a:p>
        </p:txBody>
      </p:sp>
      <p:sp>
        <p:nvSpPr>
          <p:cNvPr id="4" name="Tijdelijke aanduiding voor dianummer 3"/>
          <p:cNvSpPr>
            <a:spLocks noGrp="1"/>
          </p:cNvSpPr>
          <p:nvPr>
            <p:ph type="sldNum" sz="quarter" idx="10"/>
          </p:nvPr>
        </p:nvSpPr>
        <p:spPr/>
        <p:txBody>
          <a:bodyPr/>
          <a:lstStyle/>
          <a:p>
            <a:pPr marL="0" marR="0" lvl="0" indent="0" algn="r" defTabSz="934608" rtl="0" eaLnBrk="0" fontAlgn="base" latinLnBrk="0" hangingPunct="0">
              <a:lnSpc>
                <a:spcPct val="100000"/>
              </a:lnSpc>
              <a:spcBef>
                <a:spcPct val="0"/>
              </a:spcBef>
              <a:spcAft>
                <a:spcPct val="0"/>
              </a:spcAft>
              <a:buClrTx/>
              <a:buSzTx/>
              <a:buFontTx/>
              <a:buNone/>
              <a:tabLst/>
              <a:defRPr/>
            </a:pPr>
            <a:fld id="{0CB04150-2473-4892-B4AC-C40AABBF511A}" type="slidenum">
              <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34608" rtl="0" eaLnBrk="0" fontAlgn="base" latinLnBrk="0" hangingPunct="0">
                <a:lnSpc>
                  <a:spcPct val="100000"/>
                </a:lnSpc>
                <a:spcBef>
                  <a:spcPct val="0"/>
                </a:spcBef>
                <a:spcAft>
                  <a:spcPct val="0"/>
                </a:spcAft>
                <a:buClrTx/>
                <a:buSzTx/>
                <a:buFontTx/>
                <a:buNone/>
                <a:tabLst/>
                <a:defRPr/>
              </a:pPr>
              <a:t>25</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3146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prachtig voorbeeld van hoe Hanzehogeschool Groningen met bedrijfsvoering, docenten en studenten samen</a:t>
            </a:r>
            <a:r>
              <a:rPr lang="nl-NL" baseline="0" dirty="0"/>
              <a:t> werken aan een van de GQ doelstellingen: zero waste.</a:t>
            </a:r>
          </a:p>
          <a:p>
            <a:r>
              <a:rPr lang="nl-NL" baseline="0" dirty="0"/>
              <a:t>Wat doen we met ons koffiedik???</a:t>
            </a:r>
          </a:p>
          <a:p>
            <a:r>
              <a:rPr lang="nl-NL" baseline="0" dirty="0"/>
              <a:t>Klik op de foto om de film te starten. 2:47 minuten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25FAF-EACF-DF4E-84CD-7CE52C88F80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09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SDG7 en de activiteiten die hierop al plaatsvinden binnen de HG. </a:t>
            </a:r>
            <a:r>
              <a:rPr lang="nl-NL" dirty="0" err="1"/>
              <a:t>EnTrance</a:t>
            </a:r>
            <a:r>
              <a:rPr lang="nl-NL" dirty="0"/>
              <a:t>, energie in onderwijs en onderzoek, klimaatadaptatieweek, deelname HG aan </a:t>
            </a:r>
            <a:r>
              <a:rPr lang="nl-NL" dirty="0" err="1"/>
              <a:t>solar</a:t>
            </a:r>
            <a:r>
              <a:rPr lang="nl-NL" dirty="0"/>
              <a:t> </a:t>
            </a:r>
            <a:r>
              <a:rPr lang="nl-NL" dirty="0" err="1"/>
              <a:t>challenge</a:t>
            </a:r>
            <a:r>
              <a:rPr lang="nl-NL" dirty="0"/>
              <a:t> in </a:t>
            </a:r>
            <a:r>
              <a:rPr lang="nl-NL" dirty="0" err="1"/>
              <a:t>Australie</a:t>
            </a:r>
            <a:r>
              <a:rPr lang="nl-NL" dirty="0"/>
              <a:t>. Jeroen van </a:t>
            </a:r>
            <a:r>
              <a:rPr lang="nl-NL" dirty="0" err="1"/>
              <a:t>Brattinga</a:t>
            </a:r>
            <a:r>
              <a:rPr lang="nl-NL" dirty="0"/>
              <a:t> is een van de groene ambassadeurs van de HG.</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B04150-2473-4892-B4AC-C40AABBF511A}"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49703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Saxion zal op 1 maart 2021 haar eigen Green </a:t>
            </a:r>
            <a:r>
              <a:rPr lang="nl-NL" dirty="0" err="1"/>
              <a:t>Ambassador</a:t>
            </a:r>
            <a:r>
              <a:rPr lang="nl-NL" dirty="0"/>
              <a:t> Programma lanceren, naar inspiratie van de Hanze. In de klimaatweek is een eerste gezamenlijk project gedraaid: de kledingfabriek van de toekomst. In dit project werken Saxion en Hanze studenten samen aan het verbeteren van de </a:t>
            </a:r>
            <a:r>
              <a:rPr lang="nl-NL" dirty="0" err="1"/>
              <a:t>fast</a:t>
            </a:r>
            <a:r>
              <a:rPr lang="nl-NL" dirty="0"/>
              <a:t> fashion </a:t>
            </a:r>
            <a:r>
              <a:rPr lang="nl-NL" dirty="0" err="1"/>
              <a:t>industry</a:t>
            </a:r>
            <a:r>
              <a:rPr lang="nl-NL" dirty="0"/>
              <a:t>. De organisatie ligt in handen van Hanze Cultuur en Debat en Saxion levert experts vanuit haar Fashion &amp; </a:t>
            </a:r>
            <a:r>
              <a:rPr lang="nl-NL" dirty="0" err="1"/>
              <a:t>Textiles</a:t>
            </a:r>
            <a:r>
              <a:rPr lang="nl-NL" dirty="0"/>
              <a:t> opleiding. Er doen 26 studenten mee van 12 opleidingen, van 2 instellingen. Multidisciplinair en geheel in eigen tijd &gt; een mooi voorbeeld van de energie die op dit thema aangewakkerd kan worden. Het initiatief is ontstaan vanuit de Green </a:t>
            </a:r>
            <a:r>
              <a:rPr lang="nl-NL" dirty="0" err="1"/>
              <a:t>Ambassador</a:t>
            </a:r>
            <a:r>
              <a:rPr lang="nl-NL" dirty="0"/>
              <a:t> HUB van de Hanze: de plek waar rolmodellen en ambassadeurs zichtbaar worden gemaakt en waar duurzame </a:t>
            </a:r>
            <a:r>
              <a:rPr lang="nl-NL" dirty="0" err="1"/>
              <a:t>initaitieven</a:t>
            </a:r>
            <a:r>
              <a:rPr lang="nl-NL" dirty="0"/>
              <a:t> aan elkaar worden verbonden.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B04150-2473-4892-B4AC-C40AABBF511A}"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35810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dirty="0">
                <a:solidFill>
                  <a:schemeClr val="tx1"/>
                </a:solidFill>
                <a:effectLst/>
                <a:latin typeface="+mn-lt"/>
                <a:ea typeface="+mn-ea"/>
                <a:cs typeface="+mn-cs"/>
              </a:rPr>
              <a:t>IPO Project Strandrobot</a:t>
            </a: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In het vierde jaar van de opleiding IPO doen studenten voor hun pre-</a:t>
            </a:r>
            <a:r>
              <a:rPr lang="nl-NL" sz="1200" b="0" i="0" u="none" strike="noStrike" kern="1200" dirty="0" err="1">
                <a:solidFill>
                  <a:schemeClr val="tx1"/>
                </a:solidFill>
                <a:effectLst/>
                <a:latin typeface="+mn-lt"/>
                <a:ea typeface="+mn-ea"/>
                <a:cs typeface="+mn-cs"/>
              </a:rPr>
              <a:t>graduation</a:t>
            </a:r>
            <a:r>
              <a:rPr lang="nl-NL" sz="1200" b="0" i="0" u="none" strike="noStrike" kern="1200" dirty="0">
                <a:solidFill>
                  <a:schemeClr val="tx1"/>
                </a:solidFill>
                <a:effectLst/>
                <a:latin typeface="+mn-lt"/>
                <a:ea typeface="+mn-ea"/>
                <a:cs typeface="+mn-cs"/>
              </a:rPr>
              <a:t> opdracht in het vierde jaar een onderzoek naar een strandrobot die zwerfafval opruimt. De studenten trekken dit project geheel zelfstandig en de opdracht is als een generale repetitie voor hun afstuderen. Zij zijn de kwartiermakers van dit project.</a:t>
            </a:r>
          </a:p>
          <a:p>
            <a:r>
              <a:rPr lang="nl-NL" sz="1200" b="0" i="0" u="none" strike="noStrike" kern="1200" dirty="0">
                <a:solidFill>
                  <a:schemeClr val="tx1"/>
                </a:solidFill>
                <a:effectLst/>
                <a:latin typeface="+mn-lt"/>
                <a:ea typeface="+mn-ea"/>
                <a:cs typeface="+mn-cs"/>
              </a:rPr>
              <a:t> </a:t>
            </a:r>
          </a:p>
          <a:p>
            <a:r>
              <a:rPr lang="nl-NL" sz="1200" b="0" i="0" u="none" strike="noStrike" kern="1200" dirty="0">
                <a:solidFill>
                  <a:schemeClr val="tx1"/>
                </a:solidFill>
                <a:effectLst/>
                <a:latin typeface="+mn-lt"/>
                <a:ea typeface="+mn-ea"/>
                <a:cs typeface="+mn-cs"/>
              </a:rPr>
              <a:t>Vanaf feb tot aan juli (nu) hebben deze studenten onderzoek gedaan naar wat er allemaal al aan informatie is en wat er mogelijk is op dit gebied. Zij gaan een voorstel opzetten voor twee tweedejaarsgroepen studenten van </a:t>
            </a:r>
            <a:r>
              <a:rPr lang="nl-NL" sz="1200" b="0" i="0" u="none" strike="noStrike" kern="1200" dirty="0" err="1">
                <a:solidFill>
                  <a:schemeClr val="tx1"/>
                </a:solidFill>
                <a:effectLst/>
                <a:latin typeface="+mn-lt"/>
                <a:ea typeface="+mn-ea"/>
                <a:cs typeface="+mn-cs"/>
              </a:rPr>
              <a:t>mechatronica</a:t>
            </a:r>
            <a:r>
              <a:rPr lang="nl-NL" sz="1200" b="0" i="0" u="none" strike="noStrike" kern="1200" dirty="0">
                <a:solidFill>
                  <a:schemeClr val="tx1"/>
                </a:solidFill>
                <a:effectLst/>
                <a:latin typeface="+mn-lt"/>
                <a:ea typeface="+mn-ea"/>
                <a:cs typeface="+mn-cs"/>
              </a:rPr>
              <a:t>. Vanaf september gaan zij namelijk parallel verder aan deze opdracht samen met een nieuwe groep van IPO. De opdracht wordt vanaf dat punt dan interdisciplinair. Het doel is om over anderhalf jaar een werkende prototype op het strand te laten rijden.</a:t>
            </a:r>
          </a:p>
          <a:p>
            <a:endParaRPr lang="nl-NL" dirty="0"/>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31</a:t>
            </a:fld>
            <a:endParaRPr lang="nl-NL"/>
          </a:p>
        </p:txBody>
      </p:sp>
    </p:spTree>
    <p:extLst>
      <p:ext uri="{BB962C8B-B14F-4D97-AF65-F5344CB8AC3E}">
        <p14:creationId xmlns:p14="http://schemas.microsoft.com/office/powerpoint/2010/main" val="546094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2018 werd gestart met een eerste stap. </a:t>
            </a:r>
            <a:r>
              <a:rPr lang="nl-NL" dirty="0" err="1"/>
              <a:t>Avans</a:t>
            </a:r>
            <a:r>
              <a:rPr lang="nl-NL" dirty="0"/>
              <a:t> Hogeschool, HAS Hogeschool, </a:t>
            </a:r>
            <a:r>
              <a:rPr lang="nl-NL" dirty="0" err="1"/>
              <a:t>Fontys</a:t>
            </a:r>
            <a:r>
              <a:rPr lang="nl-NL" dirty="0"/>
              <a:t> Hogescholen, Hogeschool Saxion, Van Hall </a:t>
            </a:r>
            <a:r>
              <a:rPr lang="nl-NL" dirty="0" err="1"/>
              <a:t>Larenstein</a:t>
            </a:r>
            <a:r>
              <a:rPr lang="nl-NL" dirty="0"/>
              <a:t>, Hogeschool Utrecht, Hanzehogeschool en de Haagse Hogeschool ondertekenden in juni 2018 een intentieverklaring om de SDGs in de onderwijsprogramma’s te verwerken om zo studenten SDG-bekwaam te maken. Ook alle andere hogescholen en </a:t>
            </a:r>
            <a:r>
              <a:rPr lang="nl-NL" dirty="0" err="1"/>
              <a:t>devoorzittervande</a:t>
            </a:r>
            <a:r>
              <a:rPr lang="nl-NL" dirty="0"/>
              <a:t> Vereniging Hogescholen (VH) ondertekende het SDG Charter in mei 2019. Met als doel ervoor te zorgen dat alle studenten die met een diploma de arbeidsmarkt opgaan of gaan ondernemen, kennis hebben van de SDGs. En dat zij leren hoe deze toe te passen in de praktijk en te vertalen naar duurzame processen, werkwijzen, beleid en bedrijfsmodellen</a:t>
            </a:r>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33</a:t>
            </a:fld>
            <a:endParaRPr lang="nl-NL"/>
          </a:p>
        </p:txBody>
      </p:sp>
    </p:spTree>
    <p:extLst>
      <p:ext uri="{BB962C8B-B14F-4D97-AF65-F5344CB8AC3E}">
        <p14:creationId xmlns:p14="http://schemas.microsoft.com/office/powerpoint/2010/main" val="682606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43</a:t>
            </a:fld>
            <a:endParaRPr lang="nl-NL"/>
          </a:p>
        </p:txBody>
      </p:sp>
    </p:spTree>
    <p:extLst>
      <p:ext uri="{BB962C8B-B14F-4D97-AF65-F5344CB8AC3E}">
        <p14:creationId xmlns:p14="http://schemas.microsoft.com/office/powerpoint/2010/main" val="90970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3</a:t>
            </a:fld>
            <a:endParaRPr lang="nl-NL"/>
          </a:p>
        </p:txBody>
      </p:sp>
    </p:spTree>
    <p:extLst>
      <p:ext uri="{BB962C8B-B14F-4D97-AF65-F5344CB8AC3E}">
        <p14:creationId xmlns:p14="http://schemas.microsoft.com/office/powerpoint/2010/main" val="4184300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Calibri" panose="020F0502020204030204" pitchFamily="34" charset="0"/>
              </a:rPr>
              <a:t>Laten zien hoe je gemakkelijk vanuit verschillende rollen in de organisatie een steentje bij kunt dragen en duurzaamheid kan integreren in het onderwijs. Zowel </a:t>
            </a:r>
            <a:r>
              <a:rPr lang="nl-NL" sz="1800" dirty="0" err="1">
                <a:effectLst/>
                <a:latin typeface="Calibri" panose="020F0502020204030204" pitchFamily="34" charset="0"/>
                <a:ea typeface="Calibri" panose="020F0502020204030204" pitchFamily="34" charset="0"/>
                <a:cs typeface="Calibri" panose="020F0502020204030204" pitchFamily="34" charset="0"/>
              </a:rPr>
              <a:t>bottum</a:t>
            </a:r>
            <a:r>
              <a:rPr lang="nl-NL" sz="1800" dirty="0">
                <a:effectLst/>
                <a:latin typeface="Calibri" panose="020F0502020204030204" pitchFamily="34" charset="0"/>
                <a:ea typeface="Calibri" panose="020F0502020204030204" pitchFamily="34" charset="0"/>
                <a:cs typeface="Calibri" panose="020F0502020204030204" pitchFamily="34" charset="0"/>
              </a:rPr>
              <a:t>-up als top-down, zowel als docent als student. We willen laten zien dat je samen verder kunt komen en laten inspiratievoorbeelden zien om de deelnemers te motiveren en inspireren om verder met het thema aan de slag te gaan: in die actie modus dus!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4</a:t>
            </a:fld>
            <a:endParaRPr lang="nl-NL"/>
          </a:p>
        </p:txBody>
      </p:sp>
    </p:spTree>
    <p:extLst>
      <p:ext uri="{BB962C8B-B14F-4D97-AF65-F5344CB8AC3E}">
        <p14:creationId xmlns:p14="http://schemas.microsoft.com/office/powerpoint/2010/main" val="3519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bespreken we aan de hand van initiatieven en voorbeelden</a:t>
            </a:r>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11</a:t>
            </a:fld>
            <a:endParaRPr lang="nl-NL"/>
          </a:p>
        </p:txBody>
      </p:sp>
    </p:spTree>
    <p:extLst>
      <p:ext uri="{BB962C8B-B14F-4D97-AF65-F5344CB8AC3E}">
        <p14:creationId xmlns:p14="http://schemas.microsoft.com/office/powerpoint/2010/main" val="382663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HAN3039_BRO_StrategischBeleidsplan-NL-Digi_A4_fc_14_KJ.pdf (hanze.nl)</a:t>
            </a:r>
            <a:endParaRPr lang="nl-NL" dirty="0"/>
          </a:p>
          <a:p>
            <a:endParaRPr lang="nl-NL" dirty="0"/>
          </a:p>
        </p:txBody>
      </p:sp>
      <p:sp>
        <p:nvSpPr>
          <p:cNvPr id="4" name="Tijdelijke aanduiding voor dianummer 3"/>
          <p:cNvSpPr>
            <a:spLocks noGrp="1"/>
          </p:cNvSpPr>
          <p:nvPr>
            <p:ph type="sldNum" sz="quarter" idx="5"/>
          </p:nvPr>
        </p:nvSpPr>
        <p:spPr/>
        <p:txBody>
          <a:bodyPr/>
          <a:lstStyle/>
          <a:p>
            <a:fld id="{D3B2B31E-4CE2-4BE2-B906-A5A00876F8F5}" type="slidenum">
              <a:rPr lang="nl-NL" smtClean="0"/>
              <a:t>13</a:t>
            </a:fld>
            <a:endParaRPr lang="nl-NL"/>
          </a:p>
        </p:txBody>
      </p:sp>
    </p:spTree>
    <p:extLst>
      <p:ext uri="{BB962C8B-B14F-4D97-AF65-F5344CB8AC3E}">
        <p14:creationId xmlns:p14="http://schemas.microsoft.com/office/powerpoint/2010/main" val="31578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a:t>
            </a:r>
            <a:r>
              <a:rPr lang="nl-NL" baseline="0" dirty="0"/>
              <a:t> Green Ambassador programma wordt nu gevormd rondom de 4 GQ doelstellingen en als bijdrage aan de SDG’s.</a:t>
            </a:r>
            <a:endParaRPr lang="nl-NL" dirty="0"/>
          </a:p>
          <a:p>
            <a:endParaRPr lang="nl-NL" dirty="0"/>
          </a:p>
        </p:txBody>
      </p:sp>
      <p:sp>
        <p:nvSpPr>
          <p:cNvPr id="4" name="Tijdelijke aanduiding voor dianummer 3"/>
          <p:cNvSpPr>
            <a:spLocks noGrp="1"/>
          </p:cNvSpPr>
          <p:nvPr>
            <p:ph type="sldNum" sz="quarter" idx="10"/>
          </p:nvPr>
        </p:nvSpPr>
        <p:spPr/>
        <p:txBody>
          <a:bodyPr/>
          <a:lstStyle/>
          <a:p>
            <a:fld id="{92725FAF-EACF-DF4E-84CD-7CE52C88F809}" type="slidenum">
              <a:rPr lang="nl-NL" smtClean="0"/>
              <a:t>15</a:t>
            </a:fld>
            <a:endParaRPr lang="nl-NL"/>
          </a:p>
        </p:txBody>
      </p:sp>
    </p:spTree>
    <p:extLst>
      <p:ext uri="{BB962C8B-B14F-4D97-AF65-F5344CB8AC3E}">
        <p14:creationId xmlns:p14="http://schemas.microsoft.com/office/powerpoint/2010/main" val="320372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Studenten blijken de grootste aanjagers voor de SDG’s. “Als jullie van ons groen ambassadeurs willen maken, dan adviseren wij jullie om dit in de context te plaatsen van de </a:t>
            </a:r>
            <a:r>
              <a:rPr lang="nl-NL" dirty="0" err="1"/>
              <a:t>duurzaamheidsontwikkelingsdoelen</a:t>
            </a:r>
            <a:r>
              <a:rPr lang="nl-NL" dirty="0"/>
              <a:t> van de Verenigde Naties: wij zetten ons in voor een betere wereld. </a:t>
            </a:r>
          </a:p>
        </p:txBody>
      </p:sp>
      <p:sp>
        <p:nvSpPr>
          <p:cNvPr id="4" name="Tijdelijke aanduiding voor dianummer 3"/>
          <p:cNvSpPr>
            <a:spLocks noGrp="1"/>
          </p:cNvSpPr>
          <p:nvPr>
            <p:ph type="sldNum" sz="quarter" idx="5"/>
          </p:nvPr>
        </p:nvSpPr>
        <p:spPr/>
        <p:txBody>
          <a:bodyPr/>
          <a:lstStyle/>
          <a:p>
            <a:pPr>
              <a:defRPr/>
            </a:pPr>
            <a:fld id="{0CB04150-2473-4892-B4AC-C40AABBF511A}" type="slidenum">
              <a:rPr lang="nl-NL" altLang="nl-NL" smtClean="0"/>
              <a:pPr>
                <a:defRPr/>
              </a:pPr>
              <a:t>16</a:t>
            </a:fld>
            <a:endParaRPr lang="nl-NL" altLang="nl-NL"/>
          </a:p>
        </p:txBody>
      </p:sp>
    </p:spTree>
    <p:extLst>
      <p:ext uri="{BB962C8B-B14F-4D97-AF65-F5344CB8AC3E}">
        <p14:creationId xmlns:p14="http://schemas.microsoft.com/office/powerpoint/2010/main" val="303952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Het </a:t>
            </a:r>
            <a:r>
              <a:rPr lang="nl-NL" baseline="0" dirty="0" err="1"/>
              <a:t>porgramma</a:t>
            </a:r>
            <a:r>
              <a:rPr lang="nl-NL" baseline="0" dirty="0"/>
              <a:t> heeft 4 fases. Na de laatste fase ben je een ambassadeur.</a:t>
            </a:r>
          </a:p>
        </p:txBody>
      </p:sp>
      <p:sp>
        <p:nvSpPr>
          <p:cNvPr id="4" name="Tijdelijke aanduiding voor dianummer 3"/>
          <p:cNvSpPr>
            <a:spLocks noGrp="1"/>
          </p:cNvSpPr>
          <p:nvPr>
            <p:ph type="sldNum" sz="quarter" idx="10"/>
          </p:nvPr>
        </p:nvSpPr>
        <p:spPr/>
        <p:txBody>
          <a:bodyPr/>
          <a:lstStyle/>
          <a:p>
            <a:fld id="{92725FAF-EACF-DF4E-84CD-7CE52C88F809}" type="slidenum">
              <a:rPr lang="nl-NL" smtClean="0"/>
              <a:t>19</a:t>
            </a:fld>
            <a:endParaRPr lang="nl-NL"/>
          </a:p>
        </p:txBody>
      </p:sp>
    </p:spTree>
    <p:extLst>
      <p:ext uri="{BB962C8B-B14F-4D97-AF65-F5344CB8AC3E}">
        <p14:creationId xmlns:p14="http://schemas.microsoft.com/office/powerpoint/2010/main" val="20293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1.	</a:t>
            </a:r>
            <a:r>
              <a:rPr lang="nl-NL" sz="1200" b="1" kern="1200" dirty="0">
                <a:solidFill>
                  <a:schemeClr val="tx1"/>
                </a:solidFill>
                <a:effectLst/>
                <a:latin typeface="+mn-lt"/>
                <a:ea typeface="+mn-ea"/>
                <a:cs typeface="+mn-cs"/>
              </a:rPr>
              <a:t>Jaar 1: bewustwording en inspiratie</a:t>
            </a:r>
            <a:r>
              <a:rPr lang="nl-NL" sz="1200" kern="1200" dirty="0">
                <a:solidFill>
                  <a:schemeClr val="tx1"/>
                </a:solidFill>
                <a:effectLst/>
                <a:latin typeface="+mn-lt"/>
                <a:ea typeface="+mn-ea"/>
                <a:cs typeface="+mn-cs"/>
              </a:rPr>
              <a:t>. Resultaat: de student is geraakt door de niet-duurzame problematiek op onze aarde, is doordrongen van het idee dat hij of zij het verschil kan maken (“</a:t>
            </a:r>
            <a:r>
              <a:rPr lang="nl-NL" sz="1200" kern="1200" dirty="0" err="1">
                <a:solidFill>
                  <a:schemeClr val="tx1"/>
                </a:solidFill>
                <a:effectLst/>
                <a:latin typeface="+mn-lt"/>
                <a:ea typeface="+mn-ea"/>
                <a:cs typeface="+mn-cs"/>
              </a:rPr>
              <a:t>legacy</a:t>
            </a:r>
            <a:r>
              <a:rPr lang="nl-NL" sz="1200" kern="1200" dirty="0">
                <a:solidFill>
                  <a:schemeClr val="tx1"/>
                </a:solidFill>
                <a:effectLst/>
                <a:latin typeface="+mn-lt"/>
                <a:ea typeface="+mn-ea"/>
                <a:cs typeface="+mn-cs"/>
              </a:rPr>
              <a:t> achterlaten”) en wil het volgende jaar meer! Voorbeelden:</a:t>
            </a:r>
          </a:p>
          <a:p>
            <a:r>
              <a:rPr lang="nl-NL" sz="1200" kern="1200" dirty="0">
                <a:solidFill>
                  <a:schemeClr val="tx1"/>
                </a:solidFill>
                <a:effectLst/>
                <a:latin typeface="+mn-lt"/>
                <a:ea typeface="+mn-ea"/>
                <a:cs typeface="+mn-cs"/>
              </a:rPr>
              <a:t>a.	Ontwikkeling introductiecolleges</a:t>
            </a:r>
          </a:p>
          <a:p>
            <a:r>
              <a:rPr lang="nl-NL" sz="1200" kern="1200" dirty="0">
                <a:solidFill>
                  <a:schemeClr val="tx1"/>
                </a:solidFill>
                <a:effectLst/>
                <a:latin typeface="+mn-lt"/>
                <a:ea typeface="+mn-ea"/>
                <a:cs typeface="+mn-cs"/>
              </a:rPr>
              <a:t>b.	Bedrijven werven die willen meewerken aan bedrijfsbezoeken, bijvoorbeeld Tesla. </a:t>
            </a:r>
          </a:p>
          <a:p>
            <a:r>
              <a:rPr lang="nl-NL" sz="1200" kern="1200" dirty="0">
                <a:solidFill>
                  <a:schemeClr val="tx1"/>
                </a:solidFill>
                <a:effectLst/>
                <a:latin typeface="+mn-lt"/>
                <a:ea typeface="+mn-ea"/>
                <a:cs typeface="+mn-cs"/>
              </a:rPr>
              <a:t>c.	Met een VR-bril op niet duurzame situaties verkennen (door de olievelden lopen in Nigeria, in een kledingatelier werken tussen de kinderen in Bangladesh)</a:t>
            </a:r>
          </a:p>
          <a:p>
            <a:r>
              <a:rPr lang="nl-NL" sz="1200" kern="1200" dirty="0">
                <a:solidFill>
                  <a:schemeClr val="tx1"/>
                </a:solidFill>
                <a:effectLst/>
                <a:latin typeface="+mn-lt"/>
                <a:ea typeface="+mn-ea"/>
                <a:cs typeface="+mn-cs"/>
              </a:rPr>
              <a:t>d.	Duurzaamheidsroute gerealiseerd in jaar 1 Vastgoed &amp; Makelaardij en SABC</a:t>
            </a:r>
          </a:p>
          <a:p>
            <a:r>
              <a:rPr lang="nl-NL" sz="1200" kern="1200" dirty="0">
                <a:solidFill>
                  <a:schemeClr val="tx1"/>
                </a:solidFill>
                <a:effectLst/>
                <a:latin typeface="+mn-lt"/>
                <a:ea typeface="+mn-ea"/>
                <a:cs typeface="+mn-cs"/>
              </a:rPr>
              <a:t>e. 	Ontwikkeling en uitvoering Green Ambassador Programma voor 1</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jaars</a:t>
            </a:r>
            <a:r>
              <a:rPr lang="nl-NL" sz="1200" kern="1200" dirty="0">
                <a:solidFill>
                  <a:schemeClr val="tx1"/>
                </a:solidFill>
                <a:effectLst/>
                <a:latin typeface="+mn-lt"/>
                <a:ea typeface="+mn-ea"/>
                <a:cs typeface="+mn-cs"/>
              </a:rPr>
              <a:t> studenten van Vastgoed &amp; Makelaardij. Zie bijlage 1 voor het ontwerp en de resultaten tot dusver. </a:t>
            </a:r>
          </a:p>
          <a:p>
            <a:endParaRPr lang="nl-NL" dirty="0"/>
          </a:p>
        </p:txBody>
      </p:sp>
      <p:sp>
        <p:nvSpPr>
          <p:cNvPr id="4" name="Tijdelijke aanduiding voor dianummer 3"/>
          <p:cNvSpPr>
            <a:spLocks noGrp="1"/>
          </p:cNvSpPr>
          <p:nvPr>
            <p:ph type="sldNum" sz="quarter" idx="10"/>
          </p:nvPr>
        </p:nvSpPr>
        <p:spPr/>
        <p:txBody>
          <a:bodyPr/>
          <a:lstStyle/>
          <a:p>
            <a:fld id="{92725FAF-EACF-DF4E-84CD-7CE52C88F809}" type="slidenum">
              <a:rPr lang="nl-NL" smtClean="0"/>
              <a:t>20</a:t>
            </a:fld>
            <a:endParaRPr lang="nl-NL"/>
          </a:p>
        </p:txBody>
      </p:sp>
    </p:spTree>
    <p:extLst>
      <p:ext uri="{BB962C8B-B14F-4D97-AF65-F5344CB8AC3E}">
        <p14:creationId xmlns:p14="http://schemas.microsoft.com/office/powerpoint/2010/main" val="73262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6/21/2022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dirty="0"/>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dirty="0"/>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D2CA3A25-DEDC-4167-A7E6-0D87DFB8A1C8}"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6"/>
          </p:nvPr>
        </p:nvSpPr>
        <p:spPr>
          <a:ln/>
        </p:spPr>
        <p:txBody>
          <a:bodyPr/>
          <a:lstStyle>
            <a:lvl1pPr>
              <a:defRPr/>
            </a:lvl1pPr>
          </a:lstStyle>
          <a:p>
            <a:pPr>
              <a:defRPr/>
            </a:pPr>
            <a:r>
              <a:rPr lang="nl-NL"/>
              <a:t>Update SDO Duurzame Hogeschool 2020</a:t>
            </a:r>
          </a:p>
        </p:txBody>
      </p:sp>
    </p:spTree>
    <p:extLst>
      <p:ext uri="{BB962C8B-B14F-4D97-AF65-F5344CB8AC3E}">
        <p14:creationId xmlns:p14="http://schemas.microsoft.com/office/powerpoint/2010/main" val="173575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dirty="0"/>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dirty="0"/>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D2CA3A25-DEDC-4167-A7E6-0D87DFB8A1C8}"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fld id="{D06ED452-CB7C-43AF-A16B-E0AF0660D532}" type="datetime1">
              <a:rPr lang="nl-NL" altLang="nl-NL"/>
              <a:pPr>
                <a:defRPr/>
              </a:pPr>
              <a:t>21-6-2022</a:t>
            </a:fld>
            <a:endParaRPr lang="nl-NL" altLang="nl-NL"/>
          </a:p>
        </p:txBody>
      </p:sp>
      <p:sp>
        <p:nvSpPr>
          <p:cNvPr id="7" name="Tijdelijke aanduiding voor voettekst 7"/>
          <p:cNvSpPr>
            <a:spLocks noGrp="1"/>
          </p:cNvSpPr>
          <p:nvPr>
            <p:ph type="ftr" sz="quarter" idx="16"/>
          </p:nvPr>
        </p:nvSpPr>
        <p:spPr>
          <a:ln/>
        </p:spPr>
        <p:txBody>
          <a:bodyPr/>
          <a:lstStyle>
            <a:lvl1pPr>
              <a:defRPr/>
            </a:lvl1pPr>
          </a:lstStyle>
          <a:p>
            <a:pPr>
              <a:defRPr/>
            </a:pPr>
            <a:r>
              <a:rPr lang="nl-NL"/>
              <a:t>Titel presentatie (via kop- en voettekst)</a:t>
            </a:r>
          </a:p>
        </p:txBody>
      </p:sp>
    </p:spTree>
    <p:extLst>
      <p:ext uri="{BB962C8B-B14F-4D97-AF65-F5344CB8AC3E}">
        <p14:creationId xmlns:p14="http://schemas.microsoft.com/office/powerpoint/2010/main" val="1356017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800" b="1" cap="none">
                <a:solidFill>
                  <a:srgbClr val="EE7F00"/>
                </a:solidFill>
              </a:defRPr>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933" b="1">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dirty="0"/>
              <a:t>Klik om de tekststijl van het model te bewerken</a:t>
            </a:r>
          </a:p>
        </p:txBody>
      </p:sp>
      <p:sp>
        <p:nvSpPr>
          <p:cNvPr id="4" name="Tijdelijke aanduiding voor dianummer 8"/>
          <p:cNvSpPr>
            <a:spLocks noGrp="1"/>
          </p:cNvSpPr>
          <p:nvPr>
            <p:ph type="sldNum" sz="quarter" idx="10"/>
          </p:nvPr>
        </p:nvSpPr>
        <p:spPr>
          <a:ln/>
        </p:spPr>
        <p:txBody>
          <a:bodyPr/>
          <a:lstStyle>
            <a:lvl1pPr>
              <a:defRPr/>
            </a:lvl1pPr>
          </a:lstStyle>
          <a:p>
            <a:pPr>
              <a:defRPr/>
            </a:pPr>
            <a:fld id="{5BEE2375-5D67-49E8-BDB0-C67CF875A1BD}" type="slidenum">
              <a:rPr lang="nl-NL" altLang="nl-NL"/>
              <a:pPr>
                <a:defRPr/>
              </a:pPr>
              <a:t>‹nr.›</a:t>
            </a:fld>
            <a:endParaRPr lang="nl-NL" altLang="nl-NL"/>
          </a:p>
        </p:txBody>
      </p:sp>
      <p:sp>
        <p:nvSpPr>
          <p:cNvPr id="5" name="Tijdelijke aanduiding voor datum 3"/>
          <p:cNvSpPr>
            <a:spLocks noGrp="1"/>
          </p:cNvSpPr>
          <p:nvPr>
            <p:ph type="dt" sz="half" idx="11"/>
          </p:nvPr>
        </p:nvSpPr>
        <p:spPr>
          <a:ln/>
        </p:spPr>
        <p:txBody>
          <a:bodyPr/>
          <a:lstStyle>
            <a:lvl1pPr>
              <a:defRPr/>
            </a:lvl1pPr>
          </a:lstStyle>
          <a:p>
            <a:pPr>
              <a:defRPr/>
            </a:pPr>
            <a:fld id="{8027FF6B-2F9C-4E20-935D-B288720B2F69}" type="datetime1">
              <a:rPr lang="nl-NL" altLang="nl-NL"/>
              <a:pPr>
                <a:defRPr/>
              </a:pPr>
              <a:t>21-6-2022</a:t>
            </a:fld>
            <a:endParaRPr lang="nl-NL" altLang="nl-NL"/>
          </a:p>
        </p:txBody>
      </p:sp>
      <p:sp>
        <p:nvSpPr>
          <p:cNvPr id="6" name="Tijdelijke aanduiding voor voettekst 7"/>
          <p:cNvSpPr>
            <a:spLocks noGrp="1"/>
          </p:cNvSpPr>
          <p:nvPr>
            <p:ph type="ftr" sz="quarter" idx="12"/>
          </p:nvPr>
        </p:nvSpPr>
        <p:spPr>
          <a:ln/>
        </p:spPr>
        <p:txBody>
          <a:bodyPr/>
          <a:lstStyle>
            <a:lvl1pPr>
              <a:defRPr/>
            </a:lvl1pPr>
          </a:lstStyle>
          <a:p>
            <a:pPr>
              <a:defRPr/>
            </a:pPr>
            <a:r>
              <a:rPr lang="nl-NL"/>
              <a:t>Titel presentatie (via kop- en voettekst)</a:t>
            </a:r>
          </a:p>
        </p:txBody>
      </p:sp>
    </p:spTree>
    <p:extLst>
      <p:ext uri="{BB962C8B-B14F-4D97-AF65-F5344CB8AC3E}">
        <p14:creationId xmlns:p14="http://schemas.microsoft.com/office/powerpoint/2010/main" val="3724691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1007435" y="644690"/>
            <a:ext cx="10369152" cy="772948"/>
          </a:xfrm>
          <a:prstGeom prst="rect">
            <a:avLst/>
          </a:prstGeom>
        </p:spPr>
        <p:txBody>
          <a:bodyPr/>
          <a:lstStyle>
            <a:lvl1pPr>
              <a:defRPr sz="4000" b="1">
                <a:solidFill>
                  <a:srgbClr val="EE7F00"/>
                </a:solidFill>
              </a:defRPr>
            </a:lvl1pPr>
          </a:lstStyle>
          <a:p>
            <a:r>
              <a:rPr lang="nl-NL" dirty="0"/>
              <a:t>Titelstijl van model bewerken</a:t>
            </a:r>
          </a:p>
        </p:txBody>
      </p:sp>
      <p:sp>
        <p:nvSpPr>
          <p:cNvPr id="3" name="Tijdelijke aanduiding voor inhoud 2"/>
          <p:cNvSpPr>
            <a:spLocks noGrp="1"/>
          </p:cNvSpPr>
          <p:nvPr>
            <p:ph sz="half" idx="1"/>
          </p:nvPr>
        </p:nvSpPr>
        <p:spPr>
          <a:xfrm>
            <a:off x="6384032" y="1628800"/>
            <a:ext cx="4992555" cy="4525963"/>
          </a:xfrm>
          <a:prstGeom prst="rect">
            <a:avLst/>
          </a:prstGeom>
        </p:spPr>
        <p:txBody>
          <a:bodyPr/>
          <a:lstStyle>
            <a:lvl1pPr>
              <a:buClr>
                <a:srgbClr val="444444"/>
              </a:buClr>
              <a:defRPr sz="2400">
                <a:solidFill>
                  <a:srgbClr val="444444"/>
                </a:solidFill>
              </a:defRPr>
            </a:lvl1pPr>
            <a:lvl2pPr>
              <a:buClrTx/>
              <a:defRPr sz="2400">
                <a:solidFill>
                  <a:srgbClr val="444444"/>
                </a:solidFill>
              </a:defRPr>
            </a:lvl2pPr>
            <a:lvl3pPr>
              <a:buClr>
                <a:srgbClr val="444444"/>
              </a:buClr>
              <a:defRPr sz="2400">
                <a:solidFill>
                  <a:srgbClr val="444444"/>
                </a:solidFill>
              </a:defRPr>
            </a:lvl3pPr>
            <a:lvl4pPr>
              <a:buClr>
                <a:srgbClr val="444444"/>
              </a:buClr>
              <a:defRPr sz="2400">
                <a:solidFill>
                  <a:srgbClr val="444444"/>
                </a:solidFill>
              </a:defRPr>
            </a:lvl4pPr>
            <a:lvl5pPr>
              <a:buClr>
                <a:srgbClr val="444444"/>
              </a:buCl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1007435" y="1628800"/>
            <a:ext cx="4992555" cy="4525963"/>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8"/>
          <p:cNvSpPr>
            <a:spLocks noGrp="1"/>
          </p:cNvSpPr>
          <p:nvPr>
            <p:ph type="sldNum" sz="quarter" idx="10"/>
          </p:nvPr>
        </p:nvSpPr>
        <p:spPr>
          <a:ln/>
        </p:spPr>
        <p:txBody>
          <a:bodyPr/>
          <a:lstStyle>
            <a:lvl1pPr>
              <a:defRPr/>
            </a:lvl1pPr>
          </a:lstStyle>
          <a:p>
            <a:pPr>
              <a:defRPr/>
            </a:pPr>
            <a:fld id="{ACC3370F-9985-492A-9D7E-1F63A11072B7}"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19FB6098-176A-4362-9B3D-F4ACDF2B3CB7}" type="datetime1">
              <a:rPr lang="nl-NL" altLang="nl-NL"/>
              <a:pPr>
                <a:defRPr/>
              </a:pPr>
              <a:t>21-6-2022</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Titel presentatie (via kop- en voettekst)</a:t>
            </a:r>
          </a:p>
        </p:txBody>
      </p:sp>
    </p:spTree>
    <p:extLst>
      <p:ext uri="{BB962C8B-B14F-4D97-AF65-F5344CB8AC3E}">
        <p14:creationId xmlns:p14="http://schemas.microsoft.com/office/powerpoint/2010/main" val="3405331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007437" y="836712"/>
            <a:ext cx="3613249" cy="1162051"/>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inhoud 2"/>
          <p:cNvSpPr>
            <a:spLocks noGrp="1"/>
          </p:cNvSpPr>
          <p:nvPr>
            <p:ph idx="1"/>
          </p:nvPr>
        </p:nvSpPr>
        <p:spPr>
          <a:xfrm>
            <a:off x="4766734" y="836713"/>
            <a:ext cx="6609853" cy="5289452"/>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667"/>
            </a:lvl6pPr>
            <a:lvl7pPr>
              <a:defRPr sz="2667"/>
            </a:lvl7pPr>
            <a:lvl8pPr>
              <a:defRPr sz="2667"/>
            </a:lvl8pPr>
            <a:lvl9pPr>
              <a:defRPr sz="2667"/>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1007437" y="1988841"/>
            <a:ext cx="3613249" cy="4137324"/>
          </a:xfrm>
          <a:prstGeom prst="rect">
            <a:avLst/>
          </a:prstGeom>
        </p:spPr>
        <p:txBody>
          <a:bodyPr/>
          <a:lstStyle>
            <a:lvl1pPr marL="0" indent="0">
              <a:buNone/>
              <a:defRPr sz="1867">
                <a:solidFill>
                  <a:srgbClr val="44444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229758F0-E47B-44D3-9487-E87948FBCFED}"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DEB95B3E-1754-49CD-B667-0B81FC658B6D}" type="datetime1">
              <a:rPr lang="nl-NL" altLang="nl-NL"/>
              <a:pPr>
                <a:defRPr/>
              </a:pPr>
              <a:t>21-6-2022</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Titel presentatie (via kop- en voettekst)</a:t>
            </a:r>
          </a:p>
        </p:txBody>
      </p:sp>
    </p:spTree>
    <p:extLst>
      <p:ext uri="{BB962C8B-B14F-4D97-AF65-F5344CB8AC3E}">
        <p14:creationId xmlns:p14="http://schemas.microsoft.com/office/powerpoint/2010/main" val="1124741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afbeelding 2"/>
          <p:cNvSpPr>
            <a:spLocks noGrp="1"/>
          </p:cNvSpPr>
          <p:nvPr>
            <p:ph type="pic" idx="1"/>
          </p:nvPr>
        </p:nvSpPr>
        <p:spPr>
          <a:xfrm>
            <a:off x="2389717" y="612775"/>
            <a:ext cx="7315200" cy="4114800"/>
          </a:xfrm>
          <a:prstGeom prst="rect">
            <a:avLst/>
          </a:prstGeom>
        </p:spPr>
        <p:txBody>
          <a:bodyPr rtlCol="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A3AB7CE0-54B0-4A27-B82A-03394D6BA1E1}"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1F2148F1-9DE5-4500-92B4-5679CD35B94D}" type="datetime1">
              <a:rPr lang="nl-NL" altLang="nl-NL"/>
              <a:pPr>
                <a:defRPr/>
              </a:pPr>
              <a:t>21-6-2022</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Titel presentatie (via kop- en voettekst)</a:t>
            </a:r>
          </a:p>
        </p:txBody>
      </p:sp>
    </p:spTree>
    <p:extLst>
      <p:ext uri="{BB962C8B-B14F-4D97-AF65-F5344CB8AC3E}">
        <p14:creationId xmlns:p14="http://schemas.microsoft.com/office/powerpoint/2010/main" val="1566626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dirty="0"/>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dirty="0"/>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D2CA3A25-DEDC-4167-A7E6-0D87DFB8A1C8}"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6"/>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2200482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800" b="1" cap="none">
                <a:solidFill>
                  <a:srgbClr val="EE7F00"/>
                </a:solidFill>
              </a:defRPr>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933" b="1">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dirty="0"/>
              <a:t>Klik om de tekststijl van het model te bewerken</a:t>
            </a:r>
          </a:p>
        </p:txBody>
      </p:sp>
      <p:sp>
        <p:nvSpPr>
          <p:cNvPr id="4" name="Tijdelijke aanduiding voor dianummer 8"/>
          <p:cNvSpPr>
            <a:spLocks noGrp="1"/>
          </p:cNvSpPr>
          <p:nvPr>
            <p:ph type="sldNum" sz="quarter" idx="10"/>
          </p:nvPr>
        </p:nvSpPr>
        <p:spPr>
          <a:ln/>
        </p:spPr>
        <p:txBody>
          <a:bodyPr/>
          <a:lstStyle>
            <a:lvl1pPr>
              <a:defRPr/>
            </a:lvl1pPr>
          </a:lstStyle>
          <a:p>
            <a:pPr>
              <a:defRPr/>
            </a:pPr>
            <a:fld id="{5BEE2375-5D67-49E8-BDB0-C67CF875A1BD}" type="slidenum">
              <a:rPr lang="nl-NL" altLang="nl-NL"/>
              <a:pPr>
                <a:defRPr/>
              </a:pPr>
              <a:t>‹nr.›</a:t>
            </a:fld>
            <a:endParaRPr lang="nl-NL" altLang="nl-NL"/>
          </a:p>
        </p:txBody>
      </p:sp>
      <p:sp>
        <p:nvSpPr>
          <p:cNvPr id="5"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6"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2850396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1007435" y="644690"/>
            <a:ext cx="10369152" cy="772948"/>
          </a:xfrm>
          <a:prstGeom prst="rect">
            <a:avLst/>
          </a:prstGeom>
        </p:spPr>
        <p:txBody>
          <a:bodyPr/>
          <a:lstStyle>
            <a:lvl1pPr>
              <a:defRPr sz="4000" b="1">
                <a:solidFill>
                  <a:srgbClr val="EE7F00"/>
                </a:solidFill>
              </a:defRPr>
            </a:lvl1pPr>
          </a:lstStyle>
          <a:p>
            <a:r>
              <a:rPr lang="nl-NL" dirty="0"/>
              <a:t>Titelstijl van model bewerken</a:t>
            </a:r>
          </a:p>
        </p:txBody>
      </p:sp>
      <p:sp>
        <p:nvSpPr>
          <p:cNvPr id="3" name="Tijdelijke aanduiding voor inhoud 2"/>
          <p:cNvSpPr>
            <a:spLocks noGrp="1"/>
          </p:cNvSpPr>
          <p:nvPr>
            <p:ph sz="half" idx="1"/>
          </p:nvPr>
        </p:nvSpPr>
        <p:spPr>
          <a:xfrm>
            <a:off x="6384032" y="1628800"/>
            <a:ext cx="4992555" cy="4525963"/>
          </a:xfrm>
          <a:prstGeom prst="rect">
            <a:avLst/>
          </a:prstGeom>
        </p:spPr>
        <p:txBody>
          <a:bodyPr/>
          <a:lstStyle>
            <a:lvl1pPr>
              <a:buClr>
                <a:srgbClr val="444444"/>
              </a:buClr>
              <a:defRPr sz="2400">
                <a:solidFill>
                  <a:srgbClr val="444444"/>
                </a:solidFill>
              </a:defRPr>
            </a:lvl1pPr>
            <a:lvl2pPr>
              <a:buClrTx/>
              <a:defRPr sz="2400">
                <a:solidFill>
                  <a:srgbClr val="444444"/>
                </a:solidFill>
              </a:defRPr>
            </a:lvl2pPr>
            <a:lvl3pPr>
              <a:buClr>
                <a:srgbClr val="444444"/>
              </a:buClr>
              <a:defRPr sz="2400">
                <a:solidFill>
                  <a:srgbClr val="444444"/>
                </a:solidFill>
              </a:defRPr>
            </a:lvl3pPr>
            <a:lvl4pPr>
              <a:buClr>
                <a:srgbClr val="444444"/>
              </a:buClr>
              <a:defRPr sz="2400">
                <a:solidFill>
                  <a:srgbClr val="444444"/>
                </a:solidFill>
              </a:defRPr>
            </a:lvl4pPr>
            <a:lvl5pPr>
              <a:buClr>
                <a:srgbClr val="444444"/>
              </a:buCl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1007435" y="1628800"/>
            <a:ext cx="4992555" cy="4525963"/>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8"/>
          <p:cNvSpPr>
            <a:spLocks noGrp="1"/>
          </p:cNvSpPr>
          <p:nvPr>
            <p:ph type="sldNum" sz="quarter" idx="10"/>
          </p:nvPr>
        </p:nvSpPr>
        <p:spPr>
          <a:ln/>
        </p:spPr>
        <p:txBody>
          <a:bodyPr/>
          <a:lstStyle>
            <a:lvl1pPr>
              <a:defRPr/>
            </a:lvl1pPr>
          </a:lstStyle>
          <a:p>
            <a:pPr>
              <a:defRPr/>
            </a:pPr>
            <a:fld id="{ACC3370F-9985-492A-9D7E-1F63A11072B7}"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2205190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007437" y="836712"/>
            <a:ext cx="3613249" cy="1162051"/>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inhoud 2"/>
          <p:cNvSpPr>
            <a:spLocks noGrp="1"/>
          </p:cNvSpPr>
          <p:nvPr>
            <p:ph idx="1"/>
          </p:nvPr>
        </p:nvSpPr>
        <p:spPr>
          <a:xfrm>
            <a:off x="4766734" y="836713"/>
            <a:ext cx="6609853" cy="5289452"/>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667"/>
            </a:lvl6pPr>
            <a:lvl7pPr>
              <a:defRPr sz="2667"/>
            </a:lvl7pPr>
            <a:lvl8pPr>
              <a:defRPr sz="2667"/>
            </a:lvl8pPr>
            <a:lvl9pPr>
              <a:defRPr sz="2667"/>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1007437" y="1988841"/>
            <a:ext cx="3613249" cy="4137324"/>
          </a:xfrm>
          <a:prstGeom prst="rect">
            <a:avLst/>
          </a:prstGeom>
        </p:spPr>
        <p:txBody>
          <a:bodyPr/>
          <a:lstStyle>
            <a:lvl1pPr marL="0" indent="0">
              <a:buNone/>
              <a:defRPr sz="1867">
                <a:solidFill>
                  <a:srgbClr val="44444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229758F0-E47B-44D3-9487-E87948FBCFED}"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366094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afbeelding 2"/>
          <p:cNvSpPr>
            <a:spLocks noGrp="1"/>
          </p:cNvSpPr>
          <p:nvPr>
            <p:ph type="pic" idx="1"/>
          </p:nvPr>
        </p:nvSpPr>
        <p:spPr>
          <a:xfrm>
            <a:off x="2389717" y="612775"/>
            <a:ext cx="7315200" cy="4114800"/>
          </a:xfrm>
          <a:prstGeom prst="rect">
            <a:avLst/>
          </a:prstGeom>
        </p:spPr>
        <p:txBody>
          <a:bodyPr rtlCol="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A3AB7CE0-54B0-4A27-B82A-03394D6BA1E1}"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192081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dirty="0"/>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dirty="0"/>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D2CA3A25-DEDC-4167-A7E6-0D87DFB8A1C8}"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fld id="{EE68ECF8-E2EA-416D-9ACF-39F33CD7034A}" type="datetime1">
              <a:rPr lang="nl-NL" altLang="nl-NL" smtClean="0"/>
              <a:t>21-6-2022</a:t>
            </a:fld>
            <a:endParaRPr lang="nl-NL" altLang="nl-NL"/>
          </a:p>
        </p:txBody>
      </p:sp>
      <p:sp>
        <p:nvSpPr>
          <p:cNvPr id="7" name="Tijdelijke aanduiding voor voettekst 7"/>
          <p:cNvSpPr>
            <a:spLocks noGrp="1"/>
          </p:cNvSpPr>
          <p:nvPr>
            <p:ph type="ftr" sz="quarter" idx="16"/>
          </p:nvPr>
        </p:nvSpPr>
        <p:spPr>
          <a:ln/>
        </p:spPr>
        <p:txBody>
          <a:bodyPr/>
          <a:lstStyle>
            <a:lvl1pPr>
              <a:defRPr/>
            </a:lvl1pPr>
          </a:lstStyle>
          <a:p>
            <a:pPr>
              <a:defRPr/>
            </a:pPr>
            <a:r>
              <a:rPr lang="nl-NL"/>
              <a:t>Presentatie SBP najaar 2020 </a:t>
            </a:r>
          </a:p>
        </p:txBody>
      </p:sp>
    </p:spTree>
    <p:extLst>
      <p:ext uri="{BB962C8B-B14F-4D97-AF65-F5344CB8AC3E}">
        <p14:creationId xmlns:p14="http://schemas.microsoft.com/office/powerpoint/2010/main" val="10901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800" b="1" cap="none">
                <a:solidFill>
                  <a:srgbClr val="EE7F00"/>
                </a:solidFill>
              </a:defRPr>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933" b="1">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dirty="0"/>
              <a:t>Klik om de tekststijl van het model te bewerken</a:t>
            </a:r>
          </a:p>
        </p:txBody>
      </p:sp>
      <p:sp>
        <p:nvSpPr>
          <p:cNvPr id="4" name="Tijdelijke aanduiding voor dianummer 8"/>
          <p:cNvSpPr>
            <a:spLocks noGrp="1"/>
          </p:cNvSpPr>
          <p:nvPr>
            <p:ph type="sldNum" sz="quarter" idx="10"/>
          </p:nvPr>
        </p:nvSpPr>
        <p:spPr>
          <a:ln/>
        </p:spPr>
        <p:txBody>
          <a:bodyPr/>
          <a:lstStyle>
            <a:lvl1pPr>
              <a:defRPr/>
            </a:lvl1pPr>
          </a:lstStyle>
          <a:p>
            <a:pPr>
              <a:defRPr/>
            </a:pPr>
            <a:fld id="{5BEE2375-5D67-49E8-BDB0-C67CF875A1BD}" type="slidenum">
              <a:rPr lang="nl-NL" altLang="nl-NL"/>
              <a:pPr>
                <a:defRPr/>
              </a:pPr>
              <a:t>‹nr.›</a:t>
            </a:fld>
            <a:endParaRPr lang="nl-NL" altLang="nl-NL"/>
          </a:p>
        </p:txBody>
      </p:sp>
      <p:sp>
        <p:nvSpPr>
          <p:cNvPr id="5" name="Tijdelijke aanduiding voor datum 3"/>
          <p:cNvSpPr>
            <a:spLocks noGrp="1"/>
          </p:cNvSpPr>
          <p:nvPr>
            <p:ph type="dt" sz="half" idx="11"/>
          </p:nvPr>
        </p:nvSpPr>
        <p:spPr>
          <a:ln/>
        </p:spPr>
        <p:txBody>
          <a:bodyPr/>
          <a:lstStyle>
            <a:lvl1pPr>
              <a:defRPr/>
            </a:lvl1pPr>
          </a:lstStyle>
          <a:p>
            <a:pPr>
              <a:defRPr/>
            </a:pPr>
            <a:fld id="{91C80215-8DC6-4DC4-AD85-FB9B6077F49A}" type="datetime1">
              <a:rPr lang="nl-NL" altLang="nl-NL" smtClean="0"/>
              <a:t>21-6-2022</a:t>
            </a:fld>
            <a:endParaRPr lang="nl-NL" altLang="nl-NL"/>
          </a:p>
        </p:txBody>
      </p:sp>
      <p:sp>
        <p:nvSpPr>
          <p:cNvPr id="6" name="Tijdelijke aanduiding voor voettekst 7"/>
          <p:cNvSpPr>
            <a:spLocks noGrp="1"/>
          </p:cNvSpPr>
          <p:nvPr>
            <p:ph type="ftr" sz="quarter" idx="12"/>
          </p:nvPr>
        </p:nvSpPr>
        <p:spPr>
          <a:ln/>
        </p:spPr>
        <p:txBody>
          <a:bodyPr/>
          <a:lstStyle>
            <a:lvl1pPr>
              <a:defRPr/>
            </a:lvl1pPr>
          </a:lstStyle>
          <a:p>
            <a:pPr>
              <a:defRPr/>
            </a:pPr>
            <a:r>
              <a:rPr lang="nl-NL"/>
              <a:t>Presentatie SBP najaar 2020 </a:t>
            </a:r>
          </a:p>
        </p:txBody>
      </p:sp>
    </p:spTree>
    <p:extLst>
      <p:ext uri="{BB962C8B-B14F-4D97-AF65-F5344CB8AC3E}">
        <p14:creationId xmlns:p14="http://schemas.microsoft.com/office/powerpoint/2010/main" val="765083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1007435" y="644690"/>
            <a:ext cx="10369152" cy="772948"/>
          </a:xfrm>
          <a:prstGeom prst="rect">
            <a:avLst/>
          </a:prstGeom>
        </p:spPr>
        <p:txBody>
          <a:bodyPr/>
          <a:lstStyle>
            <a:lvl1pPr>
              <a:defRPr sz="4000" b="1">
                <a:solidFill>
                  <a:srgbClr val="EE7F00"/>
                </a:solidFill>
              </a:defRPr>
            </a:lvl1pPr>
          </a:lstStyle>
          <a:p>
            <a:r>
              <a:rPr lang="nl-NL" dirty="0"/>
              <a:t>Titelstijl van model bewerken</a:t>
            </a:r>
          </a:p>
        </p:txBody>
      </p:sp>
      <p:sp>
        <p:nvSpPr>
          <p:cNvPr id="3" name="Tijdelijke aanduiding voor inhoud 2"/>
          <p:cNvSpPr>
            <a:spLocks noGrp="1"/>
          </p:cNvSpPr>
          <p:nvPr>
            <p:ph sz="half" idx="1"/>
          </p:nvPr>
        </p:nvSpPr>
        <p:spPr>
          <a:xfrm>
            <a:off x="6384032" y="1628800"/>
            <a:ext cx="4992555" cy="4525963"/>
          </a:xfrm>
          <a:prstGeom prst="rect">
            <a:avLst/>
          </a:prstGeom>
        </p:spPr>
        <p:txBody>
          <a:bodyPr/>
          <a:lstStyle>
            <a:lvl1pPr>
              <a:buClr>
                <a:srgbClr val="444444"/>
              </a:buClr>
              <a:defRPr sz="2400">
                <a:solidFill>
                  <a:srgbClr val="444444"/>
                </a:solidFill>
              </a:defRPr>
            </a:lvl1pPr>
            <a:lvl2pPr>
              <a:buClrTx/>
              <a:defRPr sz="2400">
                <a:solidFill>
                  <a:srgbClr val="444444"/>
                </a:solidFill>
              </a:defRPr>
            </a:lvl2pPr>
            <a:lvl3pPr>
              <a:buClr>
                <a:srgbClr val="444444"/>
              </a:buClr>
              <a:defRPr sz="2400">
                <a:solidFill>
                  <a:srgbClr val="444444"/>
                </a:solidFill>
              </a:defRPr>
            </a:lvl3pPr>
            <a:lvl4pPr>
              <a:buClr>
                <a:srgbClr val="444444"/>
              </a:buClr>
              <a:defRPr sz="2400">
                <a:solidFill>
                  <a:srgbClr val="444444"/>
                </a:solidFill>
              </a:defRPr>
            </a:lvl4pPr>
            <a:lvl5pPr>
              <a:buClr>
                <a:srgbClr val="444444"/>
              </a:buCl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1007435" y="1628800"/>
            <a:ext cx="4992555" cy="4525963"/>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8"/>
          <p:cNvSpPr>
            <a:spLocks noGrp="1"/>
          </p:cNvSpPr>
          <p:nvPr>
            <p:ph type="sldNum" sz="quarter" idx="10"/>
          </p:nvPr>
        </p:nvSpPr>
        <p:spPr>
          <a:ln/>
        </p:spPr>
        <p:txBody>
          <a:bodyPr/>
          <a:lstStyle>
            <a:lvl1pPr>
              <a:defRPr/>
            </a:lvl1pPr>
          </a:lstStyle>
          <a:p>
            <a:pPr>
              <a:defRPr/>
            </a:pPr>
            <a:fld id="{ACC3370F-9985-492A-9D7E-1F63A11072B7}"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0B1BC67E-ECA1-4FD4-B9D0-32D719A96FF1}" type="datetime1">
              <a:rPr lang="nl-NL" altLang="nl-NL" smtClean="0"/>
              <a:t>21-6-2022</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Presentatie SBP najaar 2020 </a:t>
            </a:r>
          </a:p>
        </p:txBody>
      </p:sp>
    </p:spTree>
    <p:extLst>
      <p:ext uri="{BB962C8B-B14F-4D97-AF65-F5344CB8AC3E}">
        <p14:creationId xmlns:p14="http://schemas.microsoft.com/office/powerpoint/2010/main" val="276875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007437" y="836712"/>
            <a:ext cx="3613249" cy="1162051"/>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inhoud 2"/>
          <p:cNvSpPr>
            <a:spLocks noGrp="1"/>
          </p:cNvSpPr>
          <p:nvPr>
            <p:ph idx="1"/>
          </p:nvPr>
        </p:nvSpPr>
        <p:spPr>
          <a:xfrm>
            <a:off x="4766734" y="836713"/>
            <a:ext cx="6609853" cy="5289452"/>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667"/>
            </a:lvl6pPr>
            <a:lvl7pPr>
              <a:defRPr sz="2667"/>
            </a:lvl7pPr>
            <a:lvl8pPr>
              <a:defRPr sz="2667"/>
            </a:lvl8pPr>
            <a:lvl9pPr>
              <a:defRPr sz="2667"/>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1007437" y="1988841"/>
            <a:ext cx="3613249" cy="4137324"/>
          </a:xfrm>
          <a:prstGeom prst="rect">
            <a:avLst/>
          </a:prstGeom>
        </p:spPr>
        <p:txBody>
          <a:bodyPr/>
          <a:lstStyle>
            <a:lvl1pPr marL="0" indent="0">
              <a:buNone/>
              <a:defRPr sz="1867">
                <a:solidFill>
                  <a:srgbClr val="44444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229758F0-E47B-44D3-9487-E87948FBCFED}"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C7720984-2403-4353-B794-49BF0E2A0614}" type="datetime1">
              <a:rPr lang="nl-NL" altLang="nl-NL" smtClean="0"/>
              <a:t>21-6-2022</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Presentatie SBP najaar 2020 </a:t>
            </a:r>
          </a:p>
        </p:txBody>
      </p:sp>
    </p:spTree>
    <p:extLst>
      <p:ext uri="{BB962C8B-B14F-4D97-AF65-F5344CB8AC3E}">
        <p14:creationId xmlns:p14="http://schemas.microsoft.com/office/powerpoint/2010/main" val="1737895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afbeelding 2"/>
          <p:cNvSpPr>
            <a:spLocks noGrp="1"/>
          </p:cNvSpPr>
          <p:nvPr>
            <p:ph type="pic" idx="1"/>
          </p:nvPr>
        </p:nvSpPr>
        <p:spPr>
          <a:xfrm>
            <a:off x="2389717" y="612775"/>
            <a:ext cx="7315200" cy="4114800"/>
          </a:xfrm>
          <a:prstGeom prst="rect">
            <a:avLst/>
          </a:prstGeom>
        </p:spPr>
        <p:txBody>
          <a:bodyPr rtlCol="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A3AB7CE0-54B0-4A27-B82A-03394D6BA1E1}"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76EA9544-D345-4235-AA48-759637BAB24D}" type="datetime1">
              <a:rPr lang="nl-NL" altLang="nl-NL" smtClean="0"/>
              <a:t>21-6-2022</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Presentatie SBP najaar 2020 </a:t>
            </a:r>
          </a:p>
        </p:txBody>
      </p:sp>
    </p:spTree>
    <p:extLst>
      <p:ext uri="{BB962C8B-B14F-4D97-AF65-F5344CB8AC3E}">
        <p14:creationId xmlns:p14="http://schemas.microsoft.com/office/powerpoint/2010/main" val="1338917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70E8F-B830-4336-BBF3-9EA676EA4254}" type="datetime1">
              <a:rPr lang="nl-NL" smtClean="0"/>
              <a:t>21-6-2022</a:t>
            </a:fld>
            <a:endParaRPr lang="en-US"/>
          </a:p>
        </p:txBody>
      </p:sp>
      <p:sp>
        <p:nvSpPr>
          <p:cNvPr id="5" name="Footer Placeholder 4"/>
          <p:cNvSpPr>
            <a:spLocks noGrp="1"/>
          </p:cNvSpPr>
          <p:nvPr>
            <p:ph type="ftr" sz="quarter" idx="11"/>
          </p:nvPr>
        </p:nvSpPr>
        <p:spPr/>
        <p:txBody>
          <a:bodyPr/>
          <a:lstStyle/>
          <a:p>
            <a:r>
              <a:rPr lang="nl-NL"/>
              <a:t>Presentatie SBP najaar 2020 </a:t>
            </a:r>
            <a:endParaRPr lang="en-US"/>
          </a:p>
        </p:txBody>
      </p:sp>
      <p:sp>
        <p:nvSpPr>
          <p:cNvPr id="6" name="Slide Number Placeholder 5"/>
          <p:cNvSpPr>
            <a:spLocks noGrp="1"/>
          </p:cNvSpPr>
          <p:nvPr>
            <p:ph type="sldNum" sz="quarter" idx="12"/>
          </p:nvPr>
        </p:nvSpPr>
        <p:spPr/>
        <p:txBody>
          <a:bodyPr/>
          <a:lstStyle/>
          <a:p>
            <a:fld id="{3939E03D-2BE8-49CE-94BC-563551FDA56F}" type="slidenum">
              <a:rPr lang="en-US" smtClean="0"/>
              <a:t>‹nr.›</a:t>
            </a:fld>
            <a:endParaRPr lang="en-US"/>
          </a:p>
        </p:txBody>
      </p:sp>
    </p:spTree>
    <p:extLst>
      <p:ext uri="{BB962C8B-B14F-4D97-AF65-F5344CB8AC3E}">
        <p14:creationId xmlns:p14="http://schemas.microsoft.com/office/powerpoint/2010/main" val="2842714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 en objec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28566" y="4326964"/>
            <a:ext cx="10080597" cy="866016"/>
          </a:xfrm>
          <a:prstGeom prst="rect">
            <a:avLst/>
          </a:prstGeom>
        </p:spPr>
        <p:txBody>
          <a:bodyPr lIns="0" tIns="0" rIns="0" bIns="0" anchor="b" anchorCtr="0">
            <a:noAutofit/>
          </a:bodyPr>
          <a:lstStyle>
            <a:lvl1pPr algn="l">
              <a:lnSpc>
                <a:spcPts val="3200"/>
              </a:lnSpc>
              <a:defRPr sz="3200" b="1">
                <a:solidFill>
                  <a:schemeClr val="bg1"/>
                </a:solidFill>
                <a:latin typeface="Arial"/>
                <a:cs typeface="Arial"/>
              </a:defRPr>
            </a:lvl1pPr>
          </a:lstStyle>
          <a:p>
            <a:r>
              <a:rPr lang="nl-NL"/>
              <a:t>Klik om de stijl te bewerken</a:t>
            </a:r>
            <a:endParaRPr lang="nl-NL" dirty="0"/>
          </a:p>
        </p:txBody>
      </p:sp>
      <p:sp>
        <p:nvSpPr>
          <p:cNvPr id="12" name="Tijdelijke aanduiding voor tekst 11"/>
          <p:cNvSpPr>
            <a:spLocks noGrp="1"/>
          </p:cNvSpPr>
          <p:nvPr>
            <p:ph type="body" sz="quarter" idx="13"/>
          </p:nvPr>
        </p:nvSpPr>
        <p:spPr>
          <a:xfrm>
            <a:off x="1528565" y="5225749"/>
            <a:ext cx="10081120" cy="255265"/>
          </a:xfrm>
          <a:prstGeom prst="rect">
            <a:avLst/>
          </a:prstGeom>
        </p:spPr>
        <p:txBody>
          <a:bodyPr lIns="0" tIns="0" rIns="0" bIns="0">
            <a:noAutofit/>
          </a:bodyPr>
          <a:lstStyle>
            <a:lvl1pPr marL="0" indent="0">
              <a:buNone/>
              <a:defRPr sz="2133" b="1" baseline="0"/>
            </a:lvl1pPr>
          </a:lstStyle>
          <a:p>
            <a:pPr lvl="0"/>
            <a:r>
              <a:rPr lang="nl-NL"/>
              <a:t>Tekststijl van het model bewerken</a:t>
            </a:r>
          </a:p>
        </p:txBody>
      </p:sp>
    </p:spTree>
    <p:extLst>
      <p:ext uri="{BB962C8B-B14F-4D97-AF65-F5344CB8AC3E}">
        <p14:creationId xmlns:p14="http://schemas.microsoft.com/office/powerpoint/2010/main" val="4070986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dirty="0"/>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dirty="0"/>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D2CA3A25-DEDC-4167-A7E6-0D87DFB8A1C8}"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6"/>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2134522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800" b="1" cap="none">
                <a:solidFill>
                  <a:srgbClr val="EE7F00"/>
                </a:solidFill>
              </a:defRPr>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933" b="1">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dirty="0"/>
              <a:t>Klik om de tekststijl van het model te bewerken</a:t>
            </a:r>
          </a:p>
        </p:txBody>
      </p:sp>
      <p:sp>
        <p:nvSpPr>
          <p:cNvPr id="4" name="Tijdelijke aanduiding voor dianummer 8"/>
          <p:cNvSpPr>
            <a:spLocks noGrp="1"/>
          </p:cNvSpPr>
          <p:nvPr>
            <p:ph type="sldNum" sz="quarter" idx="10"/>
          </p:nvPr>
        </p:nvSpPr>
        <p:spPr>
          <a:ln/>
        </p:spPr>
        <p:txBody>
          <a:bodyPr/>
          <a:lstStyle>
            <a:lvl1pPr>
              <a:defRPr/>
            </a:lvl1pPr>
          </a:lstStyle>
          <a:p>
            <a:pPr>
              <a:defRPr/>
            </a:pPr>
            <a:fld id="{5BEE2375-5D67-49E8-BDB0-C67CF875A1BD}" type="slidenum">
              <a:rPr lang="nl-NL" altLang="nl-NL"/>
              <a:pPr>
                <a:defRPr/>
              </a:pPr>
              <a:t>‹nr.›</a:t>
            </a:fld>
            <a:endParaRPr lang="nl-NL" altLang="nl-NL"/>
          </a:p>
        </p:txBody>
      </p:sp>
      <p:sp>
        <p:nvSpPr>
          <p:cNvPr id="5"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6"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2704422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6/21/2022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1007435" y="644690"/>
            <a:ext cx="10369152" cy="772948"/>
          </a:xfrm>
          <a:prstGeom prst="rect">
            <a:avLst/>
          </a:prstGeom>
        </p:spPr>
        <p:txBody>
          <a:bodyPr/>
          <a:lstStyle>
            <a:lvl1pPr>
              <a:defRPr sz="4000" b="1">
                <a:solidFill>
                  <a:srgbClr val="EE7F00"/>
                </a:solidFill>
              </a:defRPr>
            </a:lvl1pPr>
          </a:lstStyle>
          <a:p>
            <a:r>
              <a:rPr lang="nl-NL" dirty="0"/>
              <a:t>Titelstijl van model bewerken</a:t>
            </a:r>
          </a:p>
        </p:txBody>
      </p:sp>
      <p:sp>
        <p:nvSpPr>
          <p:cNvPr id="3" name="Tijdelijke aanduiding voor inhoud 2"/>
          <p:cNvSpPr>
            <a:spLocks noGrp="1"/>
          </p:cNvSpPr>
          <p:nvPr>
            <p:ph sz="half" idx="1"/>
          </p:nvPr>
        </p:nvSpPr>
        <p:spPr>
          <a:xfrm>
            <a:off x="6384032" y="1628800"/>
            <a:ext cx="4992555" cy="4525963"/>
          </a:xfrm>
          <a:prstGeom prst="rect">
            <a:avLst/>
          </a:prstGeom>
        </p:spPr>
        <p:txBody>
          <a:bodyPr/>
          <a:lstStyle>
            <a:lvl1pPr>
              <a:buClr>
                <a:srgbClr val="444444"/>
              </a:buClr>
              <a:defRPr sz="2400">
                <a:solidFill>
                  <a:srgbClr val="444444"/>
                </a:solidFill>
              </a:defRPr>
            </a:lvl1pPr>
            <a:lvl2pPr>
              <a:buClrTx/>
              <a:defRPr sz="2400">
                <a:solidFill>
                  <a:srgbClr val="444444"/>
                </a:solidFill>
              </a:defRPr>
            </a:lvl2pPr>
            <a:lvl3pPr>
              <a:buClr>
                <a:srgbClr val="444444"/>
              </a:buClr>
              <a:defRPr sz="2400">
                <a:solidFill>
                  <a:srgbClr val="444444"/>
                </a:solidFill>
              </a:defRPr>
            </a:lvl3pPr>
            <a:lvl4pPr>
              <a:buClr>
                <a:srgbClr val="444444"/>
              </a:buClr>
              <a:defRPr sz="2400">
                <a:solidFill>
                  <a:srgbClr val="444444"/>
                </a:solidFill>
              </a:defRPr>
            </a:lvl4pPr>
            <a:lvl5pPr>
              <a:buClr>
                <a:srgbClr val="444444"/>
              </a:buCl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1007435" y="1628800"/>
            <a:ext cx="4992555" cy="4525963"/>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8"/>
          <p:cNvSpPr>
            <a:spLocks noGrp="1"/>
          </p:cNvSpPr>
          <p:nvPr>
            <p:ph type="sldNum" sz="quarter" idx="10"/>
          </p:nvPr>
        </p:nvSpPr>
        <p:spPr>
          <a:ln/>
        </p:spPr>
        <p:txBody>
          <a:bodyPr/>
          <a:lstStyle>
            <a:lvl1pPr>
              <a:defRPr/>
            </a:lvl1pPr>
          </a:lstStyle>
          <a:p>
            <a:pPr>
              <a:defRPr/>
            </a:pPr>
            <a:fld id="{ACC3370F-9985-492A-9D7E-1F63A11072B7}"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1779498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007437" y="836712"/>
            <a:ext cx="3613249" cy="1162051"/>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inhoud 2"/>
          <p:cNvSpPr>
            <a:spLocks noGrp="1"/>
          </p:cNvSpPr>
          <p:nvPr>
            <p:ph idx="1"/>
          </p:nvPr>
        </p:nvSpPr>
        <p:spPr>
          <a:xfrm>
            <a:off x="4766734" y="836713"/>
            <a:ext cx="6609853" cy="5289452"/>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667"/>
            </a:lvl6pPr>
            <a:lvl7pPr>
              <a:defRPr sz="2667"/>
            </a:lvl7pPr>
            <a:lvl8pPr>
              <a:defRPr sz="2667"/>
            </a:lvl8pPr>
            <a:lvl9pPr>
              <a:defRPr sz="2667"/>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1007437" y="1988841"/>
            <a:ext cx="3613249" cy="4137324"/>
          </a:xfrm>
          <a:prstGeom prst="rect">
            <a:avLst/>
          </a:prstGeom>
        </p:spPr>
        <p:txBody>
          <a:bodyPr/>
          <a:lstStyle>
            <a:lvl1pPr marL="0" indent="0">
              <a:buNone/>
              <a:defRPr sz="1867">
                <a:solidFill>
                  <a:srgbClr val="44444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229758F0-E47B-44D3-9487-E87948FBCFED}"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1949255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a:prstGeom prst="rect">
            <a:avLst/>
          </a:prstGeom>
        </p:spPr>
        <p:txBody>
          <a:bodyPr anchor="b"/>
          <a:lstStyle>
            <a:lvl1pPr algn="l">
              <a:defRPr sz="2667" b="1">
                <a:solidFill>
                  <a:srgbClr val="EE7F00"/>
                </a:solidFill>
              </a:defRPr>
            </a:lvl1pPr>
          </a:lstStyle>
          <a:p>
            <a:r>
              <a:rPr lang="nl-NL" dirty="0"/>
              <a:t>Titelstijl van model bewerken</a:t>
            </a:r>
          </a:p>
        </p:txBody>
      </p:sp>
      <p:sp>
        <p:nvSpPr>
          <p:cNvPr id="3" name="Tijdelijke aanduiding voor afbeelding 2"/>
          <p:cNvSpPr>
            <a:spLocks noGrp="1"/>
          </p:cNvSpPr>
          <p:nvPr>
            <p:ph type="pic" idx="1"/>
          </p:nvPr>
        </p:nvSpPr>
        <p:spPr>
          <a:xfrm>
            <a:off x="2389717" y="612775"/>
            <a:ext cx="7315200" cy="4114800"/>
          </a:xfrm>
          <a:prstGeom prst="rect">
            <a:avLst/>
          </a:prstGeom>
        </p:spPr>
        <p:txBody>
          <a:bodyPr rtlCol="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A3AB7CE0-54B0-4A27-B82A-03394D6BA1E1}"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r>
              <a:rPr lang="nl-NL" altLang="nl-NL"/>
              <a:t>11-1-2017</a:t>
            </a:r>
          </a:p>
        </p:txBody>
      </p:sp>
      <p:sp>
        <p:nvSpPr>
          <p:cNvPr id="7" name="Tijdelijke aanduiding voor voettekst 7"/>
          <p:cNvSpPr>
            <a:spLocks noGrp="1"/>
          </p:cNvSpPr>
          <p:nvPr>
            <p:ph type="ftr" sz="quarter" idx="12"/>
          </p:nvPr>
        </p:nvSpPr>
        <p:spPr>
          <a:ln/>
        </p:spPr>
        <p:txBody>
          <a:bodyPr/>
          <a:lstStyle>
            <a:lvl1pPr>
              <a:defRPr/>
            </a:lvl1pPr>
          </a:lstStyle>
          <a:p>
            <a:pPr>
              <a:defRPr/>
            </a:pPr>
            <a:r>
              <a:rPr lang="en-US"/>
              <a:t>Class of International Communication 27 September 2017</a:t>
            </a:r>
            <a:endParaRPr lang="nl-NL"/>
          </a:p>
        </p:txBody>
      </p:sp>
    </p:spTree>
    <p:extLst>
      <p:ext uri="{BB962C8B-B14F-4D97-AF65-F5344CB8AC3E}">
        <p14:creationId xmlns:p14="http://schemas.microsoft.com/office/powerpoint/2010/main" val="349220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el en object">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28567" y="4326964"/>
            <a:ext cx="10080597" cy="866016"/>
          </a:xfrm>
          <a:prstGeom prst="rect">
            <a:avLst/>
          </a:prstGeom>
        </p:spPr>
        <p:txBody>
          <a:bodyPr lIns="0" tIns="0" rIns="0" bIns="0" anchor="b" anchorCtr="0">
            <a:noAutofit/>
          </a:bodyPr>
          <a:lstStyle>
            <a:lvl1pPr algn="l">
              <a:lnSpc>
                <a:spcPts val="3200"/>
              </a:lnSpc>
              <a:defRPr sz="3200" b="1">
                <a:solidFill>
                  <a:schemeClr val="bg1"/>
                </a:solidFill>
                <a:latin typeface="Arial"/>
                <a:cs typeface="Arial"/>
              </a:defRPr>
            </a:lvl1pPr>
          </a:lstStyle>
          <a:p>
            <a:r>
              <a:rPr lang="en-US"/>
              <a:t>Click to edit Master title style</a:t>
            </a:r>
            <a:endParaRPr lang="nl-NL" dirty="0"/>
          </a:p>
        </p:txBody>
      </p:sp>
      <p:sp>
        <p:nvSpPr>
          <p:cNvPr id="12" name="Tijdelijke aanduiding voor tekst 11"/>
          <p:cNvSpPr>
            <a:spLocks noGrp="1"/>
          </p:cNvSpPr>
          <p:nvPr>
            <p:ph type="body" sz="quarter" idx="13"/>
          </p:nvPr>
        </p:nvSpPr>
        <p:spPr>
          <a:xfrm>
            <a:off x="1528565" y="5225750"/>
            <a:ext cx="10081120" cy="255265"/>
          </a:xfrm>
          <a:prstGeom prst="rect">
            <a:avLst/>
          </a:prstGeom>
        </p:spPr>
        <p:txBody>
          <a:bodyPr lIns="0" tIns="0" rIns="0" bIns="0">
            <a:noAutofit/>
          </a:bodyPr>
          <a:lstStyle>
            <a:lvl1pPr marL="0" indent="0">
              <a:buNone/>
              <a:defRPr sz="2133" b="1" baseline="0"/>
            </a:lvl1pPr>
          </a:lstStyle>
          <a:p>
            <a:pPr lvl="0"/>
            <a:r>
              <a:rPr lang="en-US"/>
              <a:t>Edit Master text styles</a:t>
            </a:r>
          </a:p>
        </p:txBody>
      </p:sp>
    </p:spTree>
    <p:extLst>
      <p:ext uri="{BB962C8B-B14F-4D97-AF65-F5344CB8AC3E}">
        <p14:creationId xmlns:p14="http://schemas.microsoft.com/office/powerpoint/2010/main" val="2444779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E5154-AB7F-414D-A0F8-E410E05064B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082AE1C-DE37-4DE3-80EC-B408ABEE485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CB05759-C19B-4B61-B530-55C2F5864966}"/>
              </a:ext>
            </a:extLst>
          </p:cNvPr>
          <p:cNvSpPr>
            <a:spLocks noGrp="1"/>
          </p:cNvSpPr>
          <p:nvPr>
            <p:ph type="dt" sz="half" idx="10"/>
          </p:nvPr>
        </p:nvSpPr>
        <p:spPr/>
        <p:txBody>
          <a:bodyPr/>
          <a:lstStyle/>
          <a:p>
            <a:fld id="{A47798E7-4098-433B-8214-61D759CA70E0}"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1B8A316B-46BA-414F-AE23-C9866325705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8BADC86-E30E-4A79-8312-FC3168A2C6AF}"/>
              </a:ext>
            </a:extLst>
          </p:cNvPr>
          <p:cNvSpPr>
            <a:spLocks noGrp="1"/>
          </p:cNvSpPr>
          <p:nvPr>
            <p:ph type="sldNum" sz="quarter" idx="12"/>
          </p:nvPr>
        </p:nvSpPr>
        <p:spPr/>
        <p:txBody>
          <a:bodyPr/>
          <a:lstStyle/>
          <a:p>
            <a:fld id="{BEF2A705-6853-4C61-BB7D-9D187AC3F15E}" type="slidenum">
              <a:rPr lang="nl-NL" smtClean="0"/>
              <a:t>‹nr.›</a:t>
            </a:fld>
            <a:endParaRPr lang="nl-NL"/>
          </a:p>
        </p:txBody>
      </p:sp>
    </p:spTree>
    <p:extLst>
      <p:ext uri="{BB962C8B-B14F-4D97-AF65-F5344CB8AC3E}">
        <p14:creationId xmlns:p14="http://schemas.microsoft.com/office/powerpoint/2010/main" val="3092935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6/21/2022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6/21/2022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‹nr.›</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6/21/2022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74" r:id="rId10"/>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11472334" y="6356351"/>
            <a:ext cx="438151" cy="366183"/>
          </a:xfrm>
          <a:prstGeom prst="rect">
            <a:avLst/>
          </a:prstGeom>
          <a:noFill/>
          <a:ln>
            <a:noFill/>
          </a:ln>
        </p:spPr>
        <p:txBody>
          <a:bodyPr vert="horz" wrap="square" lIns="0" tIns="0" rIns="0" bIns="0" numCol="1" anchor="ctr" anchorCtr="0" compatLnSpc="1">
            <a:prstTxWarp prst="textNoShape">
              <a:avLst/>
            </a:prstTxWarp>
          </a:bodyPr>
          <a:lstStyle>
            <a:lvl1pPr algn="r">
              <a:defRPr sz="1333" baseline="0" smtClean="0">
                <a:solidFill>
                  <a:srgbClr val="898989"/>
                </a:solidFill>
              </a:defRPr>
            </a:lvl1pPr>
          </a:lstStyle>
          <a:p>
            <a:pPr>
              <a:defRPr/>
            </a:pPr>
            <a:fld id="{821C935E-2C78-49AD-8F09-6A37D78909F1}" type="slidenum">
              <a:rPr lang="nl-NL" altLang="nl-NL"/>
              <a:pPr>
                <a:defRPr/>
              </a:pPr>
              <a:t>‹nr.›</a:t>
            </a:fld>
            <a:endParaRPr lang="nl-NL" altLang="nl-NL"/>
          </a:p>
        </p:txBody>
      </p:sp>
      <p:sp>
        <p:nvSpPr>
          <p:cNvPr id="11" name="Tijdelijke aanduiding voor datum 3"/>
          <p:cNvSpPr>
            <a:spLocks noGrp="1"/>
          </p:cNvSpPr>
          <p:nvPr>
            <p:ph type="dt" sz="half" idx="2"/>
          </p:nvPr>
        </p:nvSpPr>
        <p:spPr>
          <a:xfrm>
            <a:off x="1007534" y="6356351"/>
            <a:ext cx="768351" cy="366183"/>
          </a:xfrm>
          <a:prstGeom prst="rect">
            <a:avLst/>
          </a:prstGeom>
          <a:noFill/>
          <a:ln>
            <a:noFill/>
          </a:ln>
        </p:spPr>
        <p:txBody>
          <a:bodyPr vert="horz" wrap="square" lIns="0" tIns="0" rIns="0" bIns="0" numCol="1" anchor="ctr" anchorCtr="0" compatLnSpc="1">
            <a:prstTxWarp prst="textNoShape">
              <a:avLst/>
            </a:prstTxWarp>
          </a:bodyPr>
          <a:lstStyle>
            <a:lvl1pPr>
              <a:defRPr sz="1333" baseline="0" smtClean="0">
                <a:solidFill>
                  <a:srgbClr val="898989"/>
                </a:solidFill>
              </a:defRPr>
            </a:lvl1pPr>
          </a:lstStyle>
          <a:p>
            <a:pPr>
              <a:defRPr/>
            </a:pPr>
            <a:fld id="{7AFB3C88-5250-4E6B-8413-58726ADC0A46}" type="datetime1">
              <a:rPr lang="nl-NL" altLang="nl-NL"/>
              <a:pPr>
                <a:defRPr/>
              </a:pPr>
              <a:t>21-6-2022</a:t>
            </a:fld>
            <a:endParaRPr lang="nl-NL" altLang="nl-NL"/>
          </a:p>
        </p:txBody>
      </p:sp>
      <p:sp>
        <p:nvSpPr>
          <p:cNvPr id="12" name="Tijdelijke aanduiding voor voettekst 7"/>
          <p:cNvSpPr>
            <a:spLocks noGrp="1"/>
          </p:cNvSpPr>
          <p:nvPr>
            <p:ph type="ftr" sz="quarter" idx="3"/>
          </p:nvPr>
        </p:nvSpPr>
        <p:spPr>
          <a:xfrm>
            <a:off x="1871133" y="6356351"/>
            <a:ext cx="3649133" cy="366183"/>
          </a:xfrm>
          <a:prstGeom prst="rect">
            <a:avLst/>
          </a:prstGeom>
          <a:noFill/>
          <a:ln>
            <a:noFill/>
          </a:ln>
        </p:spPr>
        <p:txBody>
          <a:bodyPr vert="horz" lIns="0" tIns="0" rIns="0" bIns="0" rtlCol="0" anchor="ctr"/>
          <a:lstStyle>
            <a:lvl1pPr algn="l">
              <a:defRPr sz="1333" baseline="0">
                <a:solidFill>
                  <a:schemeClr val="tx1">
                    <a:tint val="75000"/>
                  </a:schemeClr>
                </a:solidFill>
                <a:latin typeface="Arial" charset="0"/>
                <a:ea typeface="ＭＳ Ｐゴシック" charset="0"/>
                <a:cs typeface="ＭＳ Ｐゴシック" charset="0"/>
              </a:defRPr>
            </a:lvl1pPr>
          </a:lstStyle>
          <a:p>
            <a:pPr>
              <a:defRPr/>
            </a:pPr>
            <a:r>
              <a:rPr lang="nl-NL"/>
              <a:t>Titel presentatie (via kop- en voettekst)</a:t>
            </a:r>
          </a:p>
        </p:txBody>
      </p:sp>
      <p:pic>
        <p:nvPicPr>
          <p:cNvPr id="2053" name="Afbeelding 1"/>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86085" y="6453718"/>
            <a:ext cx="4169833" cy="23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userDrawn="1"/>
        </p:nvSpPr>
        <p:spPr>
          <a:xfrm>
            <a:off x="1007534" y="0"/>
            <a:ext cx="10369551" cy="4064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2400"/>
          </a:p>
        </p:txBody>
      </p:sp>
    </p:spTree>
    <p:extLst>
      <p:ext uri="{BB962C8B-B14F-4D97-AF65-F5344CB8AC3E}">
        <p14:creationId xmlns:p14="http://schemas.microsoft.com/office/powerpoint/2010/main" val="10999539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hf hdr="0"/>
  <p:txStyles>
    <p:titleStyle>
      <a:lvl1pPr algn="l" defTabSz="609585" rtl="0" eaLnBrk="0" fontAlgn="base" hangingPunct="0">
        <a:spcBef>
          <a:spcPct val="0"/>
        </a:spcBef>
        <a:spcAft>
          <a:spcPct val="0"/>
        </a:spcAft>
        <a:defRPr sz="5333" kern="1200">
          <a:solidFill>
            <a:schemeClr val="tx1"/>
          </a:solidFill>
          <a:latin typeface="Arial"/>
          <a:ea typeface="MS PGothic" panose="020B0600070205080204" pitchFamily="34" charset="-128"/>
          <a:cs typeface="Arial"/>
        </a:defRPr>
      </a:lvl1pPr>
      <a:lvl2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2pPr>
      <a:lvl3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3pPr>
      <a:lvl4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4pPr>
      <a:lvl5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5pPr>
      <a:lvl6pPr marL="609585" algn="l" defTabSz="609585" rtl="0" fontAlgn="base">
        <a:spcBef>
          <a:spcPct val="0"/>
        </a:spcBef>
        <a:spcAft>
          <a:spcPct val="0"/>
        </a:spcAft>
        <a:defRPr sz="5333">
          <a:solidFill>
            <a:schemeClr val="tx1"/>
          </a:solidFill>
          <a:latin typeface="Arial" charset="0"/>
          <a:ea typeface="ＭＳ Ｐゴシック" charset="0"/>
        </a:defRPr>
      </a:lvl6pPr>
      <a:lvl7pPr marL="1219170" algn="l" defTabSz="609585" rtl="0" fontAlgn="base">
        <a:spcBef>
          <a:spcPct val="0"/>
        </a:spcBef>
        <a:spcAft>
          <a:spcPct val="0"/>
        </a:spcAft>
        <a:defRPr sz="5333">
          <a:solidFill>
            <a:schemeClr val="tx1"/>
          </a:solidFill>
          <a:latin typeface="Arial" charset="0"/>
          <a:ea typeface="ＭＳ Ｐゴシック" charset="0"/>
        </a:defRPr>
      </a:lvl7pPr>
      <a:lvl8pPr marL="1828754" algn="l" defTabSz="609585" rtl="0" fontAlgn="base">
        <a:spcBef>
          <a:spcPct val="0"/>
        </a:spcBef>
        <a:spcAft>
          <a:spcPct val="0"/>
        </a:spcAft>
        <a:defRPr sz="5333">
          <a:solidFill>
            <a:schemeClr val="tx1"/>
          </a:solidFill>
          <a:latin typeface="Arial" charset="0"/>
          <a:ea typeface="ＭＳ Ｐゴシック" charset="0"/>
        </a:defRPr>
      </a:lvl8pPr>
      <a:lvl9pPr marL="2438339" algn="l" defTabSz="609585" rtl="0" fontAlgn="base">
        <a:spcBef>
          <a:spcPct val="0"/>
        </a:spcBef>
        <a:spcAft>
          <a:spcPct val="0"/>
        </a:spcAft>
        <a:defRPr sz="5333">
          <a:solidFill>
            <a:schemeClr val="tx1"/>
          </a:solidFill>
          <a:latin typeface="Arial" charset="0"/>
          <a:ea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11472334" y="6356351"/>
            <a:ext cx="438151" cy="366183"/>
          </a:xfrm>
          <a:prstGeom prst="rect">
            <a:avLst/>
          </a:prstGeom>
          <a:noFill/>
          <a:ln>
            <a:noFill/>
          </a:ln>
        </p:spPr>
        <p:txBody>
          <a:bodyPr vert="horz" wrap="square" lIns="0" tIns="0" rIns="0" bIns="0" numCol="1" anchor="ctr" anchorCtr="0" compatLnSpc="1">
            <a:prstTxWarp prst="textNoShape">
              <a:avLst/>
            </a:prstTxWarp>
          </a:bodyPr>
          <a:lstStyle>
            <a:lvl1pPr algn="r">
              <a:defRPr sz="1333" baseline="0" smtClean="0">
                <a:solidFill>
                  <a:srgbClr val="898989"/>
                </a:solidFill>
              </a:defRPr>
            </a:lvl1pPr>
          </a:lstStyle>
          <a:p>
            <a:pPr>
              <a:defRPr/>
            </a:pPr>
            <a:fld id="{821C935E-2C78-49AD-8F09-6A37D78909F1}" type="slidenum">
              <a:rPr lang="nl-NL" altLang="nl-NL"/>
              <a:pPr>
                <a:defRPr/>
              </a:pPr>
              <a:t>‹nr.›</a:t>
            </a:fld>
            <a:endParaRPr lang="nl-NL" altLang="nl-NL"/>
          </a:p>
        </p:txBody>
      </p:sp>
      <p:sp>
        <p:nvSpPr>
          <p:cNvPr id="11" name="Tijdelijke aanduiding voor datum 3"/>
          <p:cNvSpPr>
            <a:spLocks noGrp="1"/>
          </p:cNvSpPr>
          <p:nvPr>
            <p:ph type="dt" sz="half" idx="2"/>
          </p:nvPr>
        </p:nvSpPr>
        <p:spPr>
          <a:xfrm>
            <a:off x="1007534" y="6356351"/>
            <a:ext cx="768351" cy="366183"/>
          </a:xfrm>
          <a:prstGeom prst="rect">
            <a:avLst/>
          </a:prstGeom>
          <a:noFill/>
          <a:ln>
            <a:noFill/>
          </a:ln>
        </p:spPr>
        <p:txBody>
          <a:bodyPr vert="horz" wrap="square" lIns="0" tIns="0" rIns="0" bIns="0" numCol="1" anchor="ctr" anchorCtr="0" compatLnSpc="1">
            <a:prstTxWarp prst="textNoShape">
              <a:avLst/>
            </a:prstTxWarp>
          </a:bodyPr>
          <a:lstStyle>
            <a:lvl1pPr>
              <a:defRPr sz="1333" baseline="0" smtClean="0">
                <a:solidFill>
                  <a:srgbClr val="898989"/>
                </a:solidFill>
              </a:defRPr>
            </a:lvl1pPr>
          </a:lstStyle>
          <a:p>
            <a:pPr>
              <a:defRPr/>
            </a:pPr>
            <a:r>
              <a:rPr lang="nl-NL" altLang="nl-NL"/>
              <a:t>11-1-2017</a:t>
            </a:r>
          </a:p>
        </p:txBody>
      </p:sp>
      <p:sp>
        <p:nvSpPr>
          <p:cNvPr id="12" name="Tijdelijke aanduiding voor voettekst 7"/>
          <p:cNvSpPr>
            <a:spLocks noGrp="1"/>
          </p:cNvSpPr>
          <p:nvPr>
            <p:ph type="ftr" sz="quarter" idx="3"/>
          </p:nvPr>
        </p:nvSpPr>
        <p:spPr>
          <a:xfrm>
            <a:off x="1871133" y="6356351"/>
            <a:ext cx="3649133" cy="366183"/>
          </a:xfrm>
          <a:prstGeom prst="rect">
            <a:avLst/>
          </a:prstGeom>
          <a:noFill/>
          <a:ln>
            <a:noFill/>
          </a:ln>
        </p:spPr>
        <p:txBody>
          <a:bodyPr vert="horz" lIns="0" tIns="0" rIns="0" bIns="0" rtlCol="0" anchor="ctr"/>
          <a:lstStyle>
            <a:lvl1pPr algn="l">
              <a:defRPr sz="1333" baseline="0">
                <a:solidFill>
                  <a:schemeClr val="tx1">
                    <a:tint val="75000"/>
                  </a:schemeClr>
                </a:solidFill>
                <a:latin typeface="Arial" charset="0"/>
                <a:ea typeface="ＭＳ Ｐゴシック" charset="0"/>
                <a:cs typeface="ＭＳ Ｐゴシック" charset="0"/>
              </a:defRPr>
            </a:lvl1pPr>
          </a:lstStyle>
          <a:p>
            <a:pPr>
              <a:defRPr/>
            </a:pPr>
            <a:r>
              <a:rPr lang="en-US"/>
              <a:t>Class of International Communication 27 September 2017</a:t>
            </a:r>
            <a:endParaRPr lang="nl-NL"/>
          </a:p>
        </p:txBody>
      </p:sp>
      <p:pic>
        <p:nvPicPr>
          <p:cNvPr id="2053" name="Afbeelding 1"/>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86085" y="6453718"/>
            <a:ext cx="4169833" cy="234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hthoek 8"/>
          <p:cNvSpPr/>
          <p:nvPr userDrawn="1"/>
        </p:nvSpPr>
        <p:spPr>
          <a:xfrm>
            <a:off x="1007534" y="0"/>
            <a:ext cx="10369551" cy="4064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2400"/>
          </a:p>
        </p:txBody>
      </p:sp>
    </p:spTree>
    <p:extLst>
      <p:ext uri="{BB962C8B-B14F-4D97-AF65-F5344CB8AC3E}">
        <p14:creationId xmlns:p14="http://schemas.microsoft.com/office/powerpoint/2010/main" val="390111913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hdr="0"/>
  <p:txStyles>
    <p:titleStyle>
      <a:lvl1pPr algn="l" defTabSz="609585" rtl="0" eaLnBrk="0" fontAlgn="base" hangingPunct="0">
        <a:spcBef>
          <a:spcPct val="0"/>
        </a:spcBef>
        <a:spcAft>
          <a:spcPct val="0"/>
        </a:spcAft>
        <a:defRPr sz="5333" kern="1200">
          <a:solidFill>
            <a:schemeClr val="tx1"/>
          </a:solidFill>
          <a:latin typeface="Arial"/>
          <a:ea typeface="MS PGothic" panose="020B0600070205080204" pitchFamily="34" charset="-128"/>
          <a:cs typeface="Arial"/>
        </a:defRPr>
      </a:lvl1pPr>
      <a:lvl2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2pPr>
      <a:lvl3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3pPr>
      <a:lvl4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4pPr>
      <a:lvl5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5pPr>
      <a:lvl6pPr marL="609585" algn="l" defTabSz="609585" rtl="0" fontAlgn="base">
        <a:spcBef>
          <a:spcPct val="0"/>
        </a:spcBef>
        <a:spcAft>
          <a:spcPct val="0"/>
        </a:spcAft>
        <a:defRPr sz="5333">
          <a:solidFill>
            <a:schemeClr val="tx1"/>
          </a:solidFill>
          <a:latin typeface="Arial" charset="0"/>
          <a:ea typeface="ＭＳ Ｐゴシック" charset="0"/>
        </a:defRPr>
      </a:lvl6pPr>
      <a:lvl7pPr marL="1219170" algn="l" defTabSz="609585" rtl="0" fontAlgn="base">
        <a:spcBef>
          <a:spcPct val="0"/>
        </a:spcBef>
        <a:spcAft>
          <a:spcPct val="0"/>
        </a:spcAft>
        <a:defRPr sz="5333">
          <a:solidFill>
            <a:schemeClr val="tx1"/>
          </a:solidFill>
          <a:latin typeface="Arial" charset="0"/>
          <a:ea typeface="ＭＳ Ｐゴシック" charset="0"/>
        </a:defRPr>
      </a:lvl7pPr>
      <a:lvl8pPr marL="1828754" algn="l" defTabSz="609585" rtl="0" fontAlgn="base">
        <a:spcBef>
          <a:spcPct val="0"/>
        </a:spcBef>
        <a:spcAft>
          <a:spcPct val="0"/>
        </a:spcAft>
        <a:defRPr sz="5333">
          <a:solidFill>
            <a:schemeClr val="tx1"/>
          </a:solidFill>
          <a:latin typeface="Arial" charset="0"/>
          <a:ea typeface="ＭＳ Ｐゴシック" charset="0"/>
        </a:defRPr>
      </a:lvl8pPr>
      <a:lvl9pPr marL="2438339" algn="l" defTabSz="609585" rtl="0" fontAlgn="base">
        <a:spcBef>
          <a:spcPct val="0"/>
        </a:spcBef>
        <a:spcAft>
          <a:spcPct val="0"/>
        </a:spcAft>
        <a:defRPr sz="5333">
          <a:solidFill>
            <a:schemeClr val="tx1"/>
          </a:solidFill>
          <a:latin typeface="Arial" charset="0"/>
          <a:ea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11472334" y="6356351"/>
            <a:ext cx="438151" cy="366183"/>
          </a:xfrm>
          <a:prstGeom prst="rect">
            <a:avLst/>
          </a:prstGeom>
          <a:noFill/>
          <a:ln>
            <a:noFill/>
          </a:ln>
        </p:spPr>
        <p:txBody>
          <a:bodyPr vert="horz" wrap="square" lIns="0" tIns="0" rIns="0" bIns="0" numCol="1" anchor="ctr" anchorCtr="0" compatLnSpc="1">
            <a:prstTxWarp prst="textNoShape">
              <a:avLst/>
            </a:prstTxWarp>
          </a:bodyPr>
          <a:lstStyle>
            <a:lvl1pPr algn="r">
              <a:defRPr sz="1333" baseline="0" smtClean="0">
                <a:solidFill>
                  <a:srgbClr val="898989"/>
                </a:solidFill>
              </a:defRPr>
            </a:lvl1pPr>
          </a:lstStyle>
          <a:p>
            <a:pPr>
              <a:defRPr/>
            </a:pPr>
            <a:fld id="{821C935E-2C78-49AD-8F09-6A37D78909F1}" type="slidenum">
              <a:rPr lang="nl-NL" altLang="nl-NL"/>
              <a:pPr>
                <a:defRPr/>
              </a:pPr>
              <a:t>‹nr.›</a:t>
            </a:fld>
            <a:endParaRPr lang="nl-NL" altLang="nl-NL"/>
          </a:p>
        </p:txBody>
      </p:sp>
      <p:sp>
        <p:nvSpPr>
          <p:cNvPr id="11" name="Tijdelijke aanduiding voor datum 3"/>
          <p:cNvSpPr>
            <a:spLocks noGrp="1"/>
          </p:cNvSpPr>
          <p:nvPr>
            <p:ph type="dt" sz="half" idx="2"/>
          </p:nvPr>
        </p:nvSpPr>
        <p:spPr>
          <a:xfrm>
            <a:off x="1007534" y="6356351"/>
            <a:ext cx="768351" cy="366183"/>
          </a:xfrm>
          <a:prstGeom prst="rect">
            <a:avLst/>
          </a:prstGeom>
          <a:noFill/>
          <a:ln>
            <a:noFill/>
          </a:ln>
        </p:spPr>
        <p:txBody>
          <a:bodyPr vert="horz" wrap="square" lIns="0" tIns="0" rIns="0" bIns="0" numCol="1" anchor="ctr" anchorCtr="0" compatLnSpc="1">
            <a:prstTxWarp prst="textNoShape">
              <a:avLst/>
            </a:prstTxWarp>
          </a:bodyPr>
          <a:lstStyle>
            <a:lvl1pPr>
              <a:defRPr sz="1333" baseline="0" smtClean="0">
                <a:solidFill>
                  <a:srgbClr val="898989"/>
                </a:solidFill>
              </a:defRPr>
            </a:lvl1pPr>
          </a:lstStyle>
          <a:p>
            <a:pPr>
              <a:defRPr/>
            </a:pPr>
            <a:fld id="{AFDD587B-8B8D-4F62-94AF-345F3E07B6B2}" type="datetime1">
              <a:rPr lang="nl-NL" altLang="nl-NL" smtClean="0"/>
              <a:t>21-6-2022</a:t>
            </a:fld>
            <a:endParaRPr lang="nl-NL" altLang="nl-NL"/>
          </a:p>
        </p:txBody>
      </p:sp>
      <p:sp>
        <p:nvSpPr>
          <p:cNvPr id="12" name="Tijdelijke aanduiding voor voettekst 7"/>
          <p:cNvSpPr>
            <a:spLocks noGrp="1"/>
          </p:cNvSpPr>
          <p:nvPr>
            <p:ph type="ftr" sz="quarter" idx="3"/>
          </p:nvPr>
        </p:nvSpPr>
        <p:spPr>
          <a:xfrm>
            <a:off x="1871133" y="6356351"/>
            <a:ext cx="3649133" cy="366183"/>
          </a:xfrm>
          <a:prstGeom prst="rect">
            <a:avLst/>
          </a:prstGeom>
          <a:noFill/>
          <a:ln>
            <a:noFill/>
          </a:ln>
        </p:spPr>
        <p:txBody>
          <a:bodyPr vert="horz" lIns="0" tIns="0" rIns="0" bIns="0" rtlCol="0" anchor="ctr"/>
          <a:lstStyle>
            <a:lvl1pPr algn="l">
              <a:defRPr sz="1333" baseline="0">
                <a:solidFill>
                  <a:schemeClr val="tx1">
                    <a:tint val="75000"/>
                  </a:schemeClr>
                </a:solidFill>
                <a:latin typeface="Arial" charset="0"/>
                <a:ea typeface="ＭＳ Ｐゴシック" charset="0"/>
                <a:cs typeface="ＭＳ Ｐゴシック" charset="0"/>
              </a:defRPr>
            </a:lvl1pPr>
          </a:lstStyle>
          <a:p>
            <a:pPr>
              <a:defRPr/>
            </a:pPr>
            <a:r>
              <a:rPr lang="nl-NL"/>
              <a:t>Presentatie SBP najaar 2020 </a:t>
            </a:r>
          </a:p>
        </p:txBody>
      </p:sp>
      <p:pic>
        <p:nvPicPr>
          <p:cNvPr id="2053" name="Afbeelding 1"/>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186085" y="6453718"/>
            <a:ext cx="4169833" cy="23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userDrawn="1"/>
        </p:nvSpPr>
        <p:spPr>
          <a:xfrm>
            <a:off x="1007534" y="0"/>
            <a:ext cx="10369551" cy="4064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2400"/>
          </a:p>
        </p:txBody>
      </p:sp>
    </p:spTree>
    <p:extLst>
      <p:ext uri="{BB962C8B-B14F-4D97-AF65-F5344CB8AC3E}">
        <p14:creationId xmlns:p14="http://schemas.microsoft.com/office/powerpoint/2010/main" val="23570762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dt="0"/>
  <p:txStyles>
    <p:titleStyle>
      <a:lvl1pPr algn="l" defTabSz="609585" rtl="0" eaLnBrk="0" fontAlgn="base" hangingPunct="0">
        <a:spcBef>
          <a:spcPct val="0"/>
        </a:spcBef>
        <a:spcAft>
          <a:spcPct val="0"/>
        </a:spcAft>
        <a:defRPr sz="5333" kern="1200">
          <a:solidFill>
            <a:schemeClr val="tx1"/>
          </a:solidFill>
          <a:latin typeface="Arial"/>
          <a:ea typeface="MS PGothic" panose="020B0600070205080204" pitchFamily="34" charset="-128"/>
          <a:cs typeface="Arial"/>
        </a:defRPr>
      </a:lvl1pPr>
      <a:lvl2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2pPr>
      <a:lvl3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3pPr>
      <a:lvl4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4pPr>
      <a:lvl5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5pPr>
      <a:lvl6pPr marL="609585" algn="l" defTabSz="609585" rtl="0" fontAlgn="base">
        <a:spcBef>
          <a:spcPct val="0"/>
        </a:spcBef>
        <a:spcAft>
          <a:spcPct val="0"/>
        </a:spcAft>
        <a:defRPr sz="5333">
          <a:solidFill>
            <a:schemeClr val="tx1"/>
          </a:solidFill>
          <a:latin typeface="Arial" charset="0"/>
          <a:ea typeface="ＭＳ Ｐゴシック" charset="0"/>
        </a:defRPr>
      </a:lvl6pPr>
      <a:lvl7pPr marL="1219170" algn="l" defTabSz="609585" rtl="0" fontAlgn="base">
        <a:spcBef>
          <a:spcPct val="0"/>
        </a:spcBef>
        <a:spcAft>
          <a:spcPct val="0"/>
        </a:spcAft>
        <a:defRPr sz="5333">
          <a:solidFill>
            <a:schemeClr val="tx1"/>
          </a:solidFill>
          <a:latin typeface="Arial" charset="0"/>
          <a:ea typeface="ＭＳ Ｐゴシック" charset="0"/>
        </a:defRPr>
      </a:lvl7pPr>
      <a:lvl8pPr marL="1828754" algn="l" defTabSz="609585" rtl="0" fontAlgn="base">
        <a:spcBef>
          <a:spcPct val="0"/>
        </a:spcBef>
        <a:spcAft>
          <a:spcPct val="0"/>
        </a:spcAft>
        <a:defRPr sz="5333">
          <a:solidFill>
            <a:schemeClr val="tx1"/>
          </a:solidFill>
          <a:latin typeface="Arial" charset="0"/>
          <a:ea typeface="ＭＳ Ｐゴシック" charset="0"/>
        </a:defRPr>
      </a:lvl8pPr>
      <a:lvl9pPr marL="2438339" algn="l" defTabSz="609585" rtl="0" fontAlgn="base">
        <a:spcBef>
          <a:spcPct val="0"/>
        </a:spcBef>
        <a:spcAft>
          <a:spcPct val="0"/>
        </a:spcAft>
        <a:defRPr sz="5333">
          <a:solidFill>
            <a:schemeClr val="tx1"/>
          </a:solidFill>
          <a:latin typeface="Arial" charset="0"/>
          <a:ea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11472334" y="6356351"/>
            <a:ext cx="438151" cy="366183"/>
          </a:xfrm>
          <a:prstGeom prst="rect">
            <a:avLst/>
          </a:prstGeom>
          <a:noFill/>
          <a:ln>
            <a:noFill/>
          </a:ln>
        </p:spPr>
        <p:txBody>
          <a:bodyPr vert="horz" wrap="square" lIns="0" tIns="0" rIns="0" bIns="0" numCol="1" anchor="ctr" anchorCtr="0" compatLnSpc="1">
            <a:prstTxWarp prst="textNoShape">
              <a:avLst/>
            </a:prstTxWarp>
          </a:bodyPr>
          <a:lstStyle>
            <a:lvl1pPr algn="r">
              <a:defRPr sz="1333" baseline="0" smtClean="0">
                <a:solidFill>
                  <a:srgbClr val="898989"/>
                </a:solidFill>
              </a:defRPr>
            </a:lvl1pPr>
          </a:lstStyle>
          <a:p>
            <a:pPr>
              <a:defRPr/>
            </a:pPr>
            <a:fld id="{821C935E-2C78-49AD-8F09-6A37D78909F1}" type="slidenum">
              <a:rPr lang="nl-NL" altLang="nl-NL"/>
              <a:pPr>
                <a:defRPr/>
              </a:pPr>
              <a:t>‹nr.›</a:t>
            </a:fld>
            <a:endParaRPr lang="nl-NL" altLang="nl-NL"/>
          </a:p>
        </p:txBody>
      </p:sp>
      <p:sp>
        <p:nvSpPr>
          <p:cNvPr id="11" name="Tijdelijke aanduiding voor datum 3"/>
          <p:cNvSpPr>
            <a:spLocks noGrp="1"/>
          </p:cNvSpPr>
          <p:nvPr>
            <p:ph type="dt" sz="half" idx="2"/>
          </p:nvPr>
        </p:nvSpPr>
        <p:spPr>
          <a:xfrm>
            <a:off x="1007534" y="6356351"/>
            <a:ext cx="768351" cy="366183"/>
          </a:xfrm>
          <a:prstGeom prst="rect">
            <a:avLst/>
          </a:prstGeom>
          <a:noFill/>
          <a:ln>
            <a:noFill/>
          </a:ln>
        </p:spPr>
        <p:txBody>
          <a:bodyPr vert="horz" wrap="square" lIns="0" tIns="0" rIns="0" bIns="0" numCol="1" anchor="ctr" anchorCtr="0" compatLnSpc="1">
            <a:prstTxWarp prst="textNoShape">
              <a:avLst/>
            </a:prstTxWarp>
          </a:bodyPr>
          <a:lstStyle>
            <a:lvl1pPr>
              <a:defRPr sz="1333" baseline="0" smtClean="0">
                <a:solidFill>
                  <a:srgbClr val="898989"/>
                </a:solidFill>
              </a:defRPr>
            </a:lvl1pPr>
          </a:lstStyle>
          <a:p>
            <a:pPr>
              <a:defRPr/>
            </a:pPr>
            <a:r>
              <a:rPr lang="nl-NL" altLang="nl-NL"/>
              <a:t>11-1-2017</a:t>
            </a:r>
          </a:p>
        </p:txBody>
      </p:sp>
      <p:sp>
        <p:nvSpPr>
          <p:cNvPr id="12" name="Tijdelijke aanduiding voor voettekst 7"/>
          <p:cNvSpPr>
            <a:spLocks noGrp="1"/>
          </p:cNvSpPr>
          <p:nvPr>
            <p:ph type="ftr" sz="quarter" idx="3"/>
          </p:nvPr>
        </p:nvSpPr>
        <p:spPr>
          <a:xfrm>
            <a:off x="1871133" y="6356351"/>
            <a:ext cx="3649133" cy="366183"/>
          </a:xfrm>
          <a:prstGeom prst="rect">
            <a:avLst/>
          </a:prstGeom>
          <a:noFill/>
          <a:ln>
            <a:noFill/>
          </a:ln>
        </p:spPr>
        <p:txBody>
          <a:bodyPr vert="horz" lIns="0" tIns="0" rIns="0" bIns="0" rtlCol="0" anchor="ctr"/>
          <a:lstStyle>
            <a:lvl1pPr algn="l">
              <a:defRPr sz="1333" baseline="0">
                <a:solidFill>
                  <a:schemeClr val="tx1">
                    <a:tint val="75000"/>
                  </a:schemeClr>
                </a:solidFill>
                <a:latin typeface="Arial" charset="0"/>
                <a:ea typeface="ＭＳ Ｐゴシック" charset="0"/>
                <a:cs typeface="ＭＳ Ｐゴシック" charset="0"/>
              </a:defRPr>
            </a:lvl1pPr>
          </a:lstStyle>
          <a:p>
            <a:pPr>
              <a:defRPr/>
            </a:pPr>
            <a:r>
              <a:rPr lang="en-US"/>
              <a:t>Class of International Communication 27 September 2017</a:t>
            </a:r>
            <a:endParaRPr lang="nl-NL"/>
          </a:p>
        </p:txBody>
      </p:sp>
      <p:pic>
        <p:nvPicPr>
          <p:cNvPr id="2053" name="Afbeelding 1"/>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7186085" y="6453718"/>
            <a:ext cx="4169833" cy="234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hthoek 8"/>
          <p:cNvSpPr/>
          <p:nvPr userDrawn="1"/>
        </p:nvSpPr>
        <p:spPr>
          <a:xfrm>
            <a:off x="1007534" y="0"/>
            <a:ext cx="10369551" cy="4064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2400"/>
          </a:p>
        </p:txBody>
      </p:sp>
    </p:spTree>
    <p:extLst>
      <p:ext uri="{BB962C8B-B14F-4D97-AF65-F5344CB8AC3E}">
        <p14:creationId xmlns:p14="http://schemas.microsoft.com/office/powerpoint/2010/main" val="365138859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p:txStyles>
    <p:titleStyle>
      <a:lvl1pPr algn="l" defTabSz="609585" rtl="0" eaLnBrk="0" fontAlgn="base" hangingPunct="0">
        <a:spcBef>
          <a:spcPct val="0"/>
        </a:spcBef>
        <a:spcAft>
          <a:spcPct val="0"/>
        </a:spcAft>
        <a:defRPr sz="5333" kern="1200">
          <a:solidFill>
            <a:schemeClr val="tx1"/>
          </a:solidFill>
          <a:latin typeface="Arial"/>
          <a:ea typeface="MS PGothic" panose="020B0600070205080204" pitchFamily="34" charset="-128"/>
          <a:cs typeface="Arial"/>
        </a:defRPr>
      </a:lvl1pPr>
      <a:lvl2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2pPr>
      <a:lvl3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3pPr>
      <a:lvl4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4pPr>
      <a:lvl5pPr algn="l" defTabSz="609585" rtl="0" eaLnBrk="0" fontAlgn="base" hangingPunct="0">
        <a:spcBef>
          <a:spcPct val="0"/>
        </a:spcBef>
        <a:spcAft>
          <a:spcPct val="0"/>
        </a:spcAft>
        <a:defRPr sz="5333">
          <a:solidFill>
            <a:schemeClr val="tx1"/>
          </a:solidFill>
          <a:latin typeface="Arial" charset="0"/>
          <a:ea typeface="MS PGothic" panose="020B0600070205080204" pitchFamily="34" charset="-128"/>
          <a:cs typeface="Arial" panose="020B0604020202020204" pitchFamily="34" charset="0"/>
        </a:defRPr>
      </a:lvl5pPr>
      <a:lvl6pPr marL="609585" algn="l" defTabSz="609585" rtl="0" fontAlgn="base">
        <a:spcBef>
          <a:spcPct val="0"/>
        </a:spcBef>
        <a:spcAft>
          <a:spcPct val="0"/>
        </a:spcAft>
        <a:defRPr sz="5333">
          <a:solidFill>
            <a:schemeClr val="tx1"/>
          </a:solidFill>
          <a:latin typeface="Arial" charset="0"/>
          <a:ea typeface="ＭＳ Ｐゴシック" charset="0"/>
        </a:defRPr>
      </a:lvl6pPr>
      <a:lvl7pPr marL="1219170" algn="l" defTabSz="609585" rtl="0" fontAlgn="base">
        <a:spcBef>
          <a:spcPct val="0"/>
        </a:spcBef>
        <a:spcAft>
          <a:spcPct val="0"/>
        </a:spcAft>
        <a:defRPr sz="5333">
          <a:solidFill>
            <a:schemeClr val="tx1"/>
          </a:solidFill>
          <a:latin typeface="Arial" charset="0"/>
          <a:ea typeface="ＭＳ Ｐゴシック" charset="0"/>
        </a:defRPr>
      </a:lvl7pPr>
      <a:lvl8pPr marL="1828754" algn="l" defTabSz="609585" rtl="0" fontAlgn="base">
        <a:spcBef>
          <a:spcPct val="0"/>
        </a:spcBef>
        <a:spcAft>
          <a:spcPct val="0"/>
        </a:spcAft>
        <a:defRPr sz="5333">
          <a:solidFill>
            <a:schemeClr val="tx1"/>
          </a:solidFill>
          <a:latin typeface="Arial" charset="0"/>
          <a:ea typeface="ＭＳ Ｐゴシック" charset="0"/>
        </a:defRPr>
      </a:lvl8pPr>
      <a:lvl9pPr marL="2438339" algn="l" defTabSz="609585" rtl="0" fontAlgn="base">
        <a:spcBef>
          <a:spcPct val="0"/>
        </a:spcBef>
        <a:spcAft>
          <a:spcPct val="0"/>
        </a:spcAft>
        <a:defRPr sz="5333">
          <a:solidFill>
            <a:schemeClr val="tx1"/>
          </a:solidFill>
          <a:latin typeface="Arial" charset="0"/>
          <a:ea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MS PGothic" panose="020B0600070205080204" pitchFamily="3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32.jpg"/><Relationship Id="rId5" Type="http://schemas.openxmlformats.org/officeDocument/2006/relationships/hyperlink" Target="https://youtu.be/wNbc_caIc3Q"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37.emf"/><Relationship Id="rId3" Type="http://schemas.openxmlformats.org/officeDocument/2006/relationships/image" Target="../media/image47.png"/><Relationship Id="rId7" Type="http://schemas.openxmlformats.org/officeDocument/2006/relationships/slide" Target="slide21.xml"/><Relationship Id="rId12"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5.emf"/><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slide" Target="slide23.xml"/><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9.xml"/><Relationship Id="rId7"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9.xml"/><Relationship Id="rId7"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9.xml"/><Relationship Id="rId7"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9.xml"/><Relationship Id="rId7"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youtu.be/R3qnQQiCbvo" TargetMode="External"/><Relationship Id="rId1" Type="http://schemas.openxmlformats.org/officeDocument/2006/relationships/slideLayout" Target="../slideLayouts/slideLayout11.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vimeo.com/645155802" TargetMode="External"/><Relationship Id="rId5" Type="http://schemas.openxmlformats.org/officeDocument/2006/relationships/image" Target="../media/image34.png"/><Relationship Id="rId4"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diagramLayout" Target="../diagrams/layout1.xml"/><Relationship Id="rId7" Type="http://schemas.openxmlformats.org/officeDocument/2006/relationships/image" Target="../media/image7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7.svg"/><Relationship Id="rId4" Type="http://schemas.openxmlformats.org/officeDocument/2006/relationships/diagramQuickStyle" Target="../diagrams/quickStyle1.xml"/><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0XTBYMfZyrM?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dgnederland.n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2311792"/>
          </a:xfrm>
        </p:spPr>
        <p:txBody>
          <a:bodyPr>
            <a:normAutofit/>
          </a:bodyPr>
          <a:lstStyle/>
          <a:p>
            <a:r>
              <a:rPr lang="en-US" sz="4400" dirty="0">
                <a:solidFill>
                  <a:schemeClr val="tx1"/>
                </a:solidFill>
              </a:rPr>
              <a:t>SDG’s in het </a:t>
            </a:r>
            <a:r>
              <a:rPr lang="en-US" sz="4400" dirty="0" err="1">
                <a:solidFill>
                  <a:schemeClr val="tx1"/>
                </a:solidFill>
              </a:rPr>
              <a:t>onderwijs</a:t>
            </a:r>
            <a:endParaRPr lang="en-US" sz="4400"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87BCD-31A3-480D-9210-C1B18C8CA89E}"/>
              </a:ext>
            </a:extLst>
          </p:cNvPr>
          <p:cNvSpPr>
            <a:spLocks noGrp="1"/>
          </p:cNvSpPr>
          <p:nvPr>
            <p:ph type="title"/>
          </p:nvPr>
        </p:nvSpPr>
        <p:spPr>
          <a:xfrm>
            <a:off x="1066799" y="642594"/>
            <a:ext cx="10544175" cy="1371600"/>
          </a:xfrm>
        </p:spPr>
        <p:txBody>
          <a:bodyPr/>
          <a:lstStyle/>
          <a:p>
            <a:r>
              <a:rPr lang="nl-NL" dirty="0"/>
              <a:t>Hebben de </a:t>
            </a:r>
            <a:r>
              <a:rPr lang="nl-NL" dirty="0" err="1"/>
              <a:t>SDG’s</a:t>
            </a:r>
            <a:r>
              <a:rPr lang="nl-NL" dirty="0"/>
              <a:t> betrekking op mij? </a:t>
            </a:r>
          </a:p>
        </p:txBody>
      </p:sp>
      <p:sp>
        <p:nvSpPr>
          <p:cNvPr id="3" name="Tijdelijke aanduiding voor inhoud 2">
            <a:extLst>
              <a:ext uri="{FF2B5EF4-FFF2-40B4-BE49-F238E27FC236}">
                <a16:creationId xmlns:a16="http://schemas.microsoft.com/office/drawing/2014/main" id="{A8EB298A-3002-43F2-9393-437B2829FF95}"/>
              </a:ext>
            </a:extLst>
          </p:cNvPr>
          <p:cNvSpPr>
            <a:spLocks noGrp="1"/>
          </p:cNvSpPr>
          <p:nvPr>
            <p:ph idx="1"/>
          </p:nvPr>
        </p:nvSpPr>
        <p:spPr/>
        <p:txBody>
          <a:bodyPr>
            <a:normAutofit/>
          </a:bodyPr>
          <a:lstStyle/>
          <a:p>
            <a:r>
              <a:rPr lang="nl-NL" dirty="0"/>
              <a:t>De </a:t>
            </a:r>
            <a:r>
              <a:rPr lang="nl-NL" dirty="0" err="1"/>
              <a:t>SDG’s</a:t>
            </a:r>
            <a:r>
              <a:rPr lang="nl-NL" dirty="0"/>
              <a:t> hebben betrekking op </a:t>
            </a:r>
            <a:r>
              <a:rPr lang="nl-NL" b="1" dirty="0"/>
              <a:t>alle landen in de wereld</a:t>
            </a:r>
          </a:p>
          <a:p>
            <a:r>
              <a:rPr lang="nl-NL" dirty="0"/>
              <a:t>Ook in Nederland; denk aan de </a:t>
            </a:r>
            <a:r>
              <a:rPr lang="nl-NL" b="1" dirty="0"/>
              <a:t>klimaatcrisis, de dalende biodiversiteit en genderongelijkheid</a:t>
            </a:r>
            <a:endParaRPr lang="nl-NL" dirty="0"/>
          </a:p>
          <a:p>
            <a:r>
              <a:rPr lang="nl-NL" dirty="0"/>
              <a:t>Door </a:t>
            </a:r>
            <a:r>
              <a:rPr lang="nl-NL" b="1" dirty="0"/>
              <a:t>jouw keuzes en acties </a:t>
            </a:r>
            <a:r>
              <a:rPr lang="nl-NL" dirty="0"/>
              <a:t>kan je dus wel degelijk bijdragen aan het behalen van de </a:t>
            </a:r>
            <a:r>
              <a:rPr lang="nl-NL" dirty="0" err="1"/>
              <a:t>SDG’s</a:t>
            </a:r>
            <a:r>
              <a:rPr lang="nl-NL" dirty="0"/>
              <a:t>, hier en in het buitenland.</a:t>
            </a:r>
          </a:p>
          <a:p>
            <a:endParaRPr lang="nl-NL" dirty="0"/>
          </a:p>
          <a:p>
            <a:endParaRPr lang="nl-NL" dirty="0"/>
          </a:p>
          <a:p>
            <a:endParaRPr lang="nl-NL" dirty="0"/>
          </a:p>
          <a:p>
            <a:pPr marL="0" indent="0">
              <a:buNone/>
            </a:pPr>
            <a:endParaRPr lang="nl-NL" dirty="0"/>
          </a:p>
        </p:txBody>
      </p:sp>
      <p:pic>
        <p:nvPicPr>
          <p:cNvPr id="5" name="Graphic 4" descr="Shirt with solid fill">
            <a:extLst>
              <a:ext uri="{FF2B5EF4-FFF2-40B4-BE49-F238E27FC236}">
                <a16:creationId xmlns:a16="http://schemas.microsoft.com/office/drawing/2014/main" id="{7E60CD43-A617-499E-95CC-B035E5C02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7041" y="4027932"/>
            <a:ext cx="914400" cy="914400"/>
          </a:xfrm>
          <a:prstGeom prst="rect">
            <a:avLst/>
          </a:prstGeom>
        </p:spPr>
      </p:pic>
      <p:pic>
        <p:nvPicPr>
          <p:cNvPr id="7" name="Graphic 6" descr="Car with solid fill">
            <a:extLst>
              <a:ext uri="{FF2B5EF4-FFF2-40B4-BE49-F238E27FC236}">
                <a16:creationId xmlns:a16="http://schemas.microsoft.com/office/drawing/2014/main" id="{545C1326-2B21-4BE0-AD4E-493B3D894E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1463" y="4027932"/>
            <a:ext cx="914400" cy="914400"/>
          </a:xfrm>
          <a:prstGeom prst="rect">
            <a:avLst/>
          </a:prstGeom>
        </p:spPr>
      </p:pic>
      <p:pic>
        <p:nvPicPr>
          <p:cNvPr id="9" name="Graphic 8" descr="Burger and drink with solid fill">
            <a:extLst>
              <a:ext uri="{FF2B5EF4-FFF2-40B4-BE49-F238E27FC236}">
                <a16:creationId xmlns:a16="http://schemas.microsoft.com/office/drawing/2014/main" id="{8E592D4D-E6DB-4546-B64E-0196F55B73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9609" y="4001244"/>
            <a:ext cx="914400" cy="914400"/>
          </a:xfrm>
          <a:prstGeom prst="rect">
            <a:avLst/>
          </a:prstGeom>
        </p:spPr>
      </p:pic>
      <p:pic>
        <p:nvPicPr>
          <p:cNvPr id="11" name="Graphic 10" descr="Euro with solid fill">
            <a:extLst>
              <a:ext uri="{FF2B5EF4-FFF2-40B4-BE49-F238E27FC236}">
                <a16:creationId xmlns:a16="http://schemas.microsoft.com/office/drawing/2014/main" id="{399F65F2-F273-4621-AA5F-FD30EE396D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1113" y="3981786"/>
            <a:ext cx="914400" cy="914400"/>
          </a:xfrm>
          <a:prstGeom prst="rect">
            <a:avLst/>
          </a:prstGeom>
        </p:spPr>
      </p:pic>
      <p:pic>
        <p:nvPicPr>
          <p:cNvPr id="13" name="Graphic 12" descr="Lunch Box with solid fill">
            <a:extLst>
              <a:ext uri="{FF2B5EF4-FFF2-40B4-BE49-F238E27FC236}">
                <a16:creationId xmlns:a16="http://schemas.microsoft.com/office/drawing/2014/main" id="{BA6FE61F-BDDD-479A-83B7-D93D56C4C2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61894" y="3983594"/>
            <a:ext cx="914400" cy="914400"/>
          </a:xfrm>
          <a:prstGeom prst="rect">
            <a:avLst/>
          </a:prstGeom>
        </p:spPr>
      </p:pic>
      <p:pic>
        <p:nvPicPr>
          <p:cNvPr id="19" name="Graphic 18" descr="Woman with cane with solid fill">
            <a:extLst>
              <a:ext uri="{FF2B5EF4-FFF2-40B4-BE49-F238E27FC236}">
                <a16:creationId xmlns:a16="http://schemas.microsoft.com/office/drawing/2014/main" id="{7D5BAD40-D8CB-4921-A393-4878CC9C61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57168" y="3983594"/>
            <a:ext cx="914400" cy="914400"/>
          </a:xfrm>
          <a:prstGeom prst="rect">
            <a:avLst/>
          </a:prstGeom>
        </p:spPr>
      </p:pic>
      <p:pic>
        <p:nvPicPr>
          <p:cNvPr id="21" name="Graphic 20" descr="Garbage with solid fill">
            <a:extLst>
              <a:ext uri="{FF2B5EF4-FFF2-40B4-BE49-F238E27FC236}">
                <a16:creationId xmlns:a16="http://schemas.microsoft.com/office/drawing/2014/main" id="{A55F2937-1F50-461B-BB9A-6F820121BAB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97481" y="3981786"/>
            <a:ext cx="914400" cy="914400"/>
          </a:xfrm>
          <a:prstGeom prst="rect">
            <a:avLst/>
          </a:prstGeom>
        </p:spPr>
      </p:pic>
      <p:pic>
        <p:nvPicPr>
          <p:cNvPr id="12" name="Picture 2" descr="Sustainable Development Goals | International Partnerships">
            <a:extLst>
              <a:ext uri="{FF2B5EF4-FFF2-40B4-BE49-F238E27FC236}">
                <a16:creationId xmlns:a16="http://schemas.microsoft.com/office/drawing/2014/main" id="{1934AD08-C2BE-4CA0-9200-F832493796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18286" y="600367"/>
            <a:ext cx="1413827" cy="141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214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1066800" y="642593"/>
            <a:ext cx="10058400" cy="5598816"/>
          </a:xfrm>
        </p:spPr>
        <p:txBody>
          <a:bodyPr/>
          <a:lstStyle/>
          <a:p>
            <a:pPr algn="ctr"/>
            <a:r>
              <a:rPr lang="nl-NL" b="1" dirty="0"/>
              <a:t>Wat kan jij doen vanuit jouw rol?</a:t>
            </a:r>
            <a:br>
              <a:rPr lang="nl-NL" b="1" dirty="0"/>
            </a:br>
            <a:r>
              <a:rPr lang="nl-NL" i="1" dirty="0"/>
              <a:t>Student, docent, lector, teamleider, beleidsadviseur.</a:t>
            </a:r>
            <a:endParaRPr lang="nl-NL" sz="3000" i="1" dirty="0"/>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939" y="3375838"/>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722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1066800" y="642593"/>
            <a:ext cx="10058400" cy="5598816"/>
          </a:xfrm>
        </p:spPr>
        <p:txBody>
          <a:bodyPr/>
          <a:lstStyle/>
          <a:p>
            <a:pPr algn="ctr"/>
            <a:r>
              <a:rPr lang="nl-NL" b="1" dirty="0"/>
              <a:t>SDG </a:t>
            </a:r>
            <a:r>
              <a:rPr lang="nl-NL" b="1" dirty="0" err="1"/>
              <a:t>toolkit</a:t>
            </a:r>
            <a:br>
              <a:rPr lang="nl-NL" dirty="0"/>
            </a:br>
            <a:r>
              <a:rPr lang="nl-NL" sz="3000" i="1" dirty="0"/>
              <a:t>Aan de slag met de </a:t>
            </a:r>
            <a:r>
              <a:rPr lang="nl-NL" sz="3000" i="1" dirty="0" err="1"/>
              <a:t>SDG’s</a:t>
            </a:r>
            <a:r>
              <a:rPr lang="nl-NL" sz="3000" i="1" dirty="0"/>
              <a:t>, inspirerende voorbeelden</a:t>
            </a:r>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939" y="3375838"/>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1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a:xfrm>
            <a:off x="994833" y="766234"/>
            <a:ext cx="10382251" cy="647700"/>
          </a:xfrm>
          <a:noFill/>
        </p:spPr>
        <p:txBody>
          <a:bodyPr>
            <a:normAutofit/>
          </a:bodyPr>
          <a:lstStyle/>
          <a:p>
            <a:pPr>
              <a:defRPr/>
            </a:pPr>
            <a:r>
              <a:rPr lang="nl-NL" dirty="0">
                <a:latin typeface="Arial" charset="0"/>
                <a:ea typeface="ＭＳ Ｐゴシック" charset="0"/>
              </a:rPr>
              <a:t>The </a:t>
            </a:r>
            <a:r>
              <a:rPr lang="nl-NL" dirty="0" err="1">
                <a:latin typeface="Arial" charset="0"/>
                <a:ea typeface="ＭＳ Ｐゴシック" charset="0"/>
              </a:rPr>
              <a:t>GreenQuest</a:t>
            </a:r>
            <a:r>
              <a:rPr lang="nl-NL" dirty="0">
                <a:latin typeface="Arial" charset="0"/>
                <a:ea typeface="ＭＳ Ｐゴシック" charset="0"/>
              </a:rPr>
              <a:t> 2017</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007534" y="1989667"/>
            <a:ext cx="10477500" cy="349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ijdelijke aanduiding voor tekst 3"/>
          <p:cNvSpPr>
            <a:spLocks noGrp="1"/>
          </p:cNvSpPr>
          <p:nvPr>
            <p:ph type="body" sz="quarter" idx="13"/>
          </p:nvPr>
        </p:nvSpPr>
        <p:spPr bwMode="auto">
          <a:xfrm>
            <a:off x="994833" y="1341967"/>
            <a:ext cx="10382251" cy="3577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Autofit/>
          </a:bodyPr>
          <a:lstStyle/>
          <a:p>
            <a:r>
              <a:rPr lang="nl-NL" altLang="nl-NL" dirty="0">
                <a:latin typeface="Arial" panose="020B0604020202020204" pitchFamily="34" charset="0"/>
                <a:cs typeface="Arial" panose="020B0604020202020204" pitchFamily="34" charset="0"/>
              </a:rPr>
              <a:t>De HG als eerste onderwijsinstelling</a:t>
            </a:r>
          </a:p>
        </p:txBody>
      </p:sp>
      <p:sp>
        <p:nvSpPr>
          <p:cNvPr id="11269" name="Tijdelijke aanduiding voor dianumm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fld id="{FBC3FE77-1D2E-42ED-8EF5-80F7BE1A1E31}" type="slidenum">
              <a:rPr lang="nl-NL" altLang="nl-NL" sz="1333" baseline="0">
                <a:solidFill>
                  <a:srgbClr val="898989"/>
                </a:solidFill>
              </a:rPr>
              <a:pPr/>
              <a:t>13</a:t>
            </a:fld>
            <a:endParaRPr lang="nl-NL" altLang="nl-NL" sz="1333" baseline="0">
              <a:solidFill>
                <a:srgbClr val="898989"/>
              </a:solidFill>
            </a:endParaRPr>
          </a:p>
        </p:txBody>
      </p:sp>
      <p:sp>
        <p:nvSpPr>
          <p:cNvPr id="11270" name="Tijdelijke aanduiding voor datum 5"/>
          <p:cNvSpPr>
            <a:spLocks noGrp="1"/>
          </p:cNvSpPr>
          <p:nvPr>
            <p:ph type="dt"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r>
              <a:rPr lang="nl-NL" altLang="nl-NL" sz="1333" baseline="0">
                <a:solidFill>
                  <a:srgbClr val="898989"/>
                </a:solidFill>
              </a:rPr>
              <a:t>11-1-2017</a:t>
            </a:r>
          </a:p>
        </p:txBody>
      </p:sp>
      <p:sp>
        <p:nvSpPr>
          <p:cNvPr id="2" name="Tijdelijke aanduiding voor voettekst 1"/>
          <p:cNvSpPr>
            <a:spLocks noGrp="1"/>
          </p:cNvSpPr>
          <p:nvPr>
            <p:ph type="ftr" sz="quarter" idx="16"/>
          </p:nvPr>
        </p:nvSpPr>
        <p:spPr/>
        <p:txBody>
          <a:bodyPr/>
          <a:lstStyle/>
          <a:p>
            <a:pPr>
              <a:defRPr/>
            </a:pPr>
            <a:r>
              <a:rPr lang="nl-NL"/>
              <a:t>Update SDO Duurzame Hogeschool 2020</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0924" y="389757"/>
            <a:ext cx="2784968" cy="2019981"/>
          </a:xfrm>
          <a:prstGeom prst="rect">
            <a:avLst/>
          </a:prstGeom>
          <a:solidFill>
            <a:schemeClr val="bg1"/>
          </a:solidFill>
        </p:spPr>
      </p:pic>
      <p:sp>
        <p:nvSpPr>
          <p:cNvPr id="5" name="TextBox 4"/>
          <p:cNvSpPr txBox="1"/>
          <p:nvPr/>
        </p:nvSpPr>
        <p:spPr>
          <a:xfrm>
            <a:off x="1007534" y="5637246"/>
            <a:ext cx="10369551" cy="830997"/>
          </a:xfrm>
          <a:prstGeom prst="rect">
            <a:avLst/>
          </a:prstGeom>
          <a:noFill/>
        </p:spPr>
        <p:txBody>
          <a:bodyPr wrap="square" rtlCol="0">
            <a:spAutoFit/>
          </a:bodyPr>
          <a:lstStyle/>
          <a:p>
            <a:r>
              <a:rPr lang="nl-NL" sz="2400" dirty="0"/>
              <a:t>Maurits Groen, Ruud Koornstra, Jan van Betten, Marieke van der Werf, Talitha Muusse, Mark Beumer</a:t>
            </a:r>
          </a:p>
        </p:txBody>
      </p:sp>
      <p:pic>
        <p:nvPicPr>
          <p:cNvPr id="10" name="Picture 6">
            <a:extLst>
              <a:ext uri="{FF2B5EF4-FFF2-40B4-BE49-F238E27FC236}">
                <a16:creationId xmlns:a16="http://schemas.microsoft.com/office/drawing/2014/main" id="{6A16741D-F0C1-BA5C-ADA6-455D7F3FCD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2561" y="389757"/>
            <a:ext cx="1858362" cy="1858362"/>
          </a:xfrm>
          <a:prstGeom prst="rect">
            <a:avLst/>
          </a:prstGeom>
        </p:spPr>
      </p:pic>
    </p:spTree>
    <p:extLst>
      <p:ext uri="{BB962C8B-B14F-4D97-AF65-F5344CB8AC3E}">
        <p14:creationId xmlns:p14="http://schemas.microsoft.com/office/powerpoint/2010/main" val="2232364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a:xfrm>
            <a:off x="994833" y="766234"/>
            <a:ext cx="10382251" cy="647700"/>
          </a:xfrm>
          <a:noFill/>
        </p:spPr>
        <p:txBody>
          <a:bodyPr>
            <a:normAutofit/>
          </a:bodyPr>
          <a:lstStyle/>
          <a:p>
            <a:pPr>
              <a:defRPr/>
            </a:pPr>
            <a:r>
              <a:rPr lang="nl-NL" dirty="0">
                <a:latin typeface="Arial" charset="0"/>
                <a:ea typeface="ＭＳ Ｐゴシック" charset="0"/>
              </a:rPr>
              <a:t>The GreenQuest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07535" y="1989668"/>
            <a:ext cx="4894064" cy="163135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ijdelijke aanduiding voor tekst 3"/>
          <p:cNvSpPr>
            <a:spLocks noGrp="1"/>
          </p:cNvSpPr>
          <p:nvPr>
            <p:ph type="body" sz="quarter" idx="13"/>
          </p:nvPr>
        </p:nvSpPr>
        <p:spPr bwMode="auto">
          <a:xfrm>
            <a:off x="994833" y="1341967"/>
            <a:ext cx="10382251" cy="35771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Autofit/>
          </a:bodyPr>
          <a:lstStyle/>
          <a:p>
            <a:r>
              <a:rPr lang="nl-NL" altLang="nl-NL" dirty="0">
                <a:latin typeface="Arial" panose="020B0604020202020204" pitchFamily="34" charset="0"/>
                <a:cs typeface="Arial" panose="020B0604020202020204" pitchFamily="34" charset="0"/>
              </a:rPr>
              <a:t>First school </a:t>
            </a:r>
            <a:r>
              <a:rPr lang="nl-NL" altLang="nl-NL" dirty="0" err="1">
                <a:latin typeface="Arial" panose="020B0604020202020204" pitchFamily="34" charset="0"/>
                <a:cs typeface="Arial" panose="020B0604020202020204" pitchFamily="34" charset="0"/>
              </a:rPr>
              <a:t>to</a:t>
            </a:r>
            <a:r>
              <a:rPr lang="nl-NL" altLang="nl-NL" dirty="0">
                <a:latin typeface="Arial" panose="020B0604020202020204" pitchFamily="34" charset="0"/>
                <a:cs typeface="Arial" panose="020B0604020202020204" pitchFamily="34" charset="0"/>
              </a:rPr>
              <a:t> </a:t>
            </a:r>
            <a:r>
              <a:rPr lang="nl-NL" altLang="nl-NL" dirty="0" err="1">
                <a:latin typeface="Arial" panose="020B0604020202020204" pitchFamily="34" charset="0"/>
                <a:cs typeface="Arial" panose="020B0604020202020204" pitchFamily="34" charset="0"/>
              </a:rPr>
              <a:t>participate</a:t>
            </a:r>
            <a:endParaRPr lang="nl-NL" altLang="nl-NL" dirty="0">
              <a:latin typeface="Arial" panose="020B0604020202020204" pitchFamily="34" charset="0"/>
              <a:cs typeface="Arial" panose="020B0604020202020204" pitchFamily="34" charset="0"/>
            </a:endParaRPr>
          </a:p>
        </p:txBody>
      </p:sp>
      <p:sp>
        <p:nvSpPr>
          <p:cNvPr id="11269" name="Tijdelijke aanduiding voor dianummer 4"/>
          <p:cNvSpPr>
            <a:spLocks noGrp="1"/>
          </p:cNvSpPr>
          <p:nvPr>
            <p:ph type="sldNum" sz="quarter" idx="1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fld id="{FBC3FE77-1D2E-42ED-8EF5-80F7BE1A1E31}" type="slidenum">
              <a:rPr lang="nl-NL" altLang="nl-NL" sz="1333" baseline="0">
                <a:solidFill>
                  <a:srgbClr val="898989"/>
                </a:solidFill>
              </a:rPr>
              <a:pPr/>
              <a:t>14</a:t>
            </a:fld>
            <a:endParaRPr lang="nl-NL" altLang="nl-NL" sz="1333" baseline="0">
              <a:solidFill>
                <a:srgbClr val="898989"/>
              </a:solidFill>
            </a:endParaRPr>
          </a:p>
        </p:txBody>
      </p:sp>
      <p:sp>
        <p:nvSpPr>
          <p:cNvPr id="11270" name="Tijdelijke aanduiding voor datum 5"/>
          <p:cNvSpPr>
            <a:spLocks noGrp="1"/>
          </p:cNvSpPr>
          <p:nvPr>
            <p:ph type="dt" sz="quarter" idx="1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r>
              <a:rPr lang="nl-NL" altLang="nl-NL" sz="1333" baseline="0">
                <a:solidFill>
                  <a:srgbClr val="898989"/>
                </a:solidFill>
              </a:rPr>
              <a:t>11-1-2017</a:t>
            </a:r>
          </a:p>
        </p:txBody>
      </p:sp>
      <p:sp>
        <p:nvSpPr>
          <p:cNvPr id="2" name="Tijdelijke aanduiding voor voettekst 1"/>
          <p:cNvSpPr>
            <a:spLocks noGrp="1"/>
          </p:cNvSpPr>
          <p:nvPr>
            <p:ph type="ftr" sz="quarter" idx="16"/>
          </p:nvPr>
        </p:nvSpPr>
        <p:spPr/>
        <p:txBody>
          <a:bodyPr/>
          <a:lstStyle/>
          <a:p>
            <a:pPr>
              <a:defRPr/>
            </a:pPr>
            <a:r>
              <a:rPr lang="en-US"/>
              <a:t>Class of International Communication 27 September 2017</a:t>
            </a:r>
            <a:endParaRPr lang="nl-NL"/>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4351" y="654158"/>
            <a:ext cx="2646132" cy="1919281"/>
          </a:xfrm>
          <a:prstGeom prst="rect">
            <a:avLst/>
          </a:prstGeom>
          <a:solidFill>
            <a:schemeClr val="bg1"/>
          </a:solidFill>
        </p:spPr>
      </p:pic>
      <p:sp>
        <p:nvSpPr>
          <p:cNvPr id="6" name="TextBox 5"/>
          <p:cNvSpPr txBox="1"/>
          <p:nvPr/>
        </p:nvSpPr>
        <p:spPr>
          <a:xfrm>
            <a:off x="1103445" y="3909053"/>
            <a:ext cx="9313035" cy="1569660"/>
          </a:xfrm>
          <a:prstGeom prst="rect">
            <a:avLst/>
          </a:prstGeom>
          <a:noFill/>
        </p:spPr>
        <p:txBody>
          <a:bodyPr wrap="square" rtlCol="0">
            <a:spAutoFit/>
          </a:bodyPr>
          <a:lstStyle/>
          <a:p>
            <a:r>
              <a:rPr lang="en-US" sz="2400" dirty="0"/>
              <a:t>1.	0% waste</a:t>
            </a:r>
          </a:p>
          <a:p>
            <a:r>
              <a:rPr lang="en-US" sz="2400" dirty="0"/>
              <a:t>2.	No more usage of natural gas in our buildings</a:t>
            </a:r>
          </a:p>
          <a:p>
            <a:r>
              <a:rPr lang="en-US" sz="2400" dirty="0"/>
              <a:t>3.	Every student and alumnus is a green ambassador</a:t>
            </a:r>
          </a:p>
          <a:p>
            <a:r>
              <a:rPr lang="en-US" sz="2400" dirty="0"/>
              <a:t>4.	Our employees are sustainable role models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043" y="2685515"/>
            <a:ext cx="5081157" cy="1693719"/>
          </a:xfrm>
          <a:prstGeom prst="rect">
            <a:avLst/>
          </a:prstGeom>
        </p:spPr>
      </p:pic>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74" y="0"/>
            <a:ext cx="12138053" cy="6981395"/>
          </a:xfrm>
          <a:prstGeom prst="rect">
            <a:avLst/>
          </a:prstGeom>
        </p:spPr>
      </p:pic>
      <p:pic>
        <p:nvPicPr>
          <p:cNvPr id="13" name="image2.png"/>
          <p:cNvPicPr/>
          <p:nvPr/>
        </p:nvPicPr>
        <p:blipFill>
          <a:blip r:embed="rId7" cstate="print"/>
          <a:stretch>
            <a:fillRect/>
          </a:stretch>
        </p:blipFill>
        <p:spPr>
          <a:xfrm>
            <a:off x="232956" y="6254720"/>
            <a:ext cx="1658649" cy="329369"/>
          </a:xfrm>
          <a:prstGeom prst="rect">
            <a:avLst/>
          </a:prstGeom>
        </p:spPr>
      </p:pic>
    </p:spTree>
    <p:extLst>
      <p:ext uri="{BB962C8B-B14F-4D97-AF65-F5344CB8AC3E}">
        <p14:creationId xmlns:p14="http://schemas.microsoft.com/office/powerpoint/2010/main" val="1138611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7152" y="8424"/>
            <a:ext cx="8240110" cy="6931571"/>
          </a:xfrm>
          <a:prstGeom prst="rect">
            <a:avLst/>
          </a:prstGeom>
          <a:solidFill>
            <a:srgbClr val="00A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hape 139"/>
          <p:cNvSpPr txBox="1">
            <a:spLocks/>
          </p:cNvSpPr>
          <p:nvPr/>
        </p:nvSpPr>
        <p:spPr>
          <a:xfrm>
            <a:off x="658735" y="295215"/>
            <a:ext cx="8180587" cy="1839912"/>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nl-NL" sz="3200" b="1" dirty="0">
                <a:solidFill>
                  <a:srgbClr val="FFFFFF"/>
                </a:solidFill>
              </a:rPr>
              <a:t>GreenQuest doelen Hanzehogeschool</a:t>
            </a:r>
            <a:endParaRPr lang="en" sz="3200" b="1" dirty="0">
              <a:solidFill>
                <a:srgbClr val="FFFFFF"/>
              </a:solidFill>
            </a:endParaRPr>
          </a:p>
        </p:txBody>
      </p:sp>
      <p:sp>
        <p:nvSpPr>
          <p:cNvPr id="4" name="Shape 140"/>
          <p:cNvSpPr txBox="1">
            <a:spLocks/>
          </p:cNvSpPr>
          <p:nvPr/>
        </p:nvSpPr>
        <p:spPr>
          <a:xfrm>
            <a:off x="467786" y="1308821"/>
            <a:ext cx="7397928" cy="3859971"/>
          </a:xfrm>
          <a:prstGeom prst="rect">
            <a:avLst/>
          </a:prstGeom>
        </p:spPr>
        <p:txBody>
          <a:bodyPr vert="horz"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b="1" dirty="0">
                <a:solidFill>
                  <a:schemeClr val="bg1"/>
                </a:solidFill>
              </a:rPr>
              <a:t>Technische doelstellingen</a:t>
            </a:r>
            <a:endParaRPr lang="nl-NL" sz="2000" dirty="0">
              <a:solidFill>
                <a:schemeClr val="bg1"/>
              </a:solidFill>
            </a:endParaRPr>
          </a:p>
          <a:p>
            <a:r>
              <a:rPr lang="nl-NL" sz="2000" dirty="0"/>
              <a:t>In 2025 heeft de Hanzehogeschool Groningen de gaskraan op 0 gezet.</a:t>
            </a:r>
          </a:p>
          <a:p>
            <a:endParaRPr lang="nl-NL" sz="2000" dirty="0"/>
          </a:p>
          <a:p>
            <a:r>
              <a:rPr lang="nl-NL" sz="2000" dirty="0"/>
              <a:t>In 2025 heeft de Hanzehogeschool Groningen 0% restafval.</a:t>
            </a:r>
          </a:p>
          <a:p>
            <a:endParaRPr lang="nl-NL" sz="2000" dirty="0"/>
          </a:p>
          <a:p>
            <a:r>
              <a:rPr lang="nl-NL" sz="2000" b="1" dirty="0">
                <a:solidFill>
                  <a:schemeClr val="bg1"/>
                </a:solidFill>
              </a:rPr>
              <a:t>Droomdoelstellingen</a:t>
            </a:r>
            <a:endParaRPr lang="nl-NL" sz="2000" dirty="0">
              <a:solidFill>
                <a:schemeClr val="bg1"/>
              </a:solidFill>
            </a:endParaRPr>
          </a:p>
          <a:p>
            <a:r>
              <a:rPr lang="nl-NL" sz="1800" dirty="0"/>
              <a:t>In 2025 is elke afgestudeerde student van de Hanzehogeschool Groningen een duurzame ambassadeur.</a:t>
            </a:r>
          </a:p>
          <a:p>
            <a:endParaRPr lang="nl-NL" sz="2000" dirty="0"/>
          </a:p>
          <a:p>
            <a:r>
              <a:rPr lang="nl-NL" sz="2000" dirty="0"/>
              <a:t>In 2025 is elke medewerker van de Hanzehogeschool Groningen een duurzaam en gezond rolmodel voor de studenten.</a:t>
            </a:r>
          </a:p>
        </p:txBody>
      </p:sp>
      <p:sp>
        <p:nvSpPr>
          <p:cNvPr id="6" name="Rechthoek 5"/>
          <p:cNvSpPr/>
          <p:nvPr/>
        </p:nvSpPr>
        <p:spPr>
          <a:xfrm>
            <a:off x="489412" y="906474"/>
            <a:ext cx="62679" cy="42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90BB48A2-2343-6342-BB4D-ED34446F66D1}"/>
              </a:ext>
            </a:extLst>
          </p:cNvPr>
          <p:cNvPicPr>
            <a:picLocks noChangeAspect="1"/>
          </p:cNvPicPr>
          <p:nvPr/>
        </p:nvPicPr>
        <p:blipFill>
          <a:blip r:embed="rId3"/>
          <a:stretch>
            <a:fillRect/>
          </a:stretch>
        </p:blipFill>
        <p:spPr>
          <a:xfrm>
            <a:off x="8901113" y="2161280"/>
            <a:ext cx="2734758" cy="2461868"/>
          </a:xfrm>
          <a:prstGeom prst="rect">
            <a:avLst/>
          </a:prstGeom>
        </p:spPr>
      </p:pic>
      <p:pic>
        <p:nvPicPr>
          <p:cNvPr id="8" name="ICON ENERGY POS">
            <a:extLst>
              <a:ext uri="{FF2B5EF4-FFF2-40B4-BE49-F238E27FC236}">
                <a16:creationId xmlns:a16="http://schemas.microsoft.com/office/drawing/2014/main" id="{93637538-6C72-5648-BC75-0CC48E25F76B}"/>
              </a:ext>
            </a:extLst>
          </p:cNvPr>
          <p:cNvPicPr>
            <a:picLocks noRot="1" noChangeAspect="1" noResize="1"/>
          </p:cNvPicPr>
          <p:nvPr/>
        </p:nvPicPr>
        <p:blipFill>
          <a:blip r:embed="rId4"/>
          <a:stretch>
            <a:fillRect/>
          </a:stretch>
        </p:blipFill>
        <p:spPr>
          <a:xfrm>
            <a:off x="10574209" y="157741"/>
            <a:ext cx="379448" cy="377939"/>
          </a:xfrm>
          <a:prstGeom prst="rect">
            <a:avLst/>
          </a:prstGeom>
        </p:spPr>
      </p:pic>
      <p:pic>
        <p:nvPicPr>
          <p:cNvPr id="9" name="ICON HEALTHY AGEING POS">
            <a:extLst>
              <a:ext uri="{FF2B5EF4-FFF2-40B4-BE49-F238E27FC236}">
                <a16:creationId xmlns:a16="http://schemas.microsoft.com/office/drawing/2014/main" id="{1324DD0F-BC9F-E942-A11C-2F306E983F3B}"/>
              </a:ext>
            </a:extLst>
          </p:cNvPr>
          <p:cNvPicPr>
            <a:picLocks noRot="1" noChangeAspect="1" noResize="1"/>
          </p:cNvPicPr>
          <p:nvPr/>
        </p:nvPicPr>
        <p:blipFill>
          <a:blip r:embed="rId5"/>
          <a:stretch>
            <a:fillRect/>
          </a:stretch>
        </p:blipFill>
        <p:spPr>
          <a:xfrm>
            <a:off x="11060301" y="157741"/>
            <a:ext cx="377543" cy="377939"/>
          </a:xfrm>
          <a:prstGeom prst="rect">
            <a:avLst/>
          </a:prstGeom>
        </p:spPr>
      </p:pic>
      <p:pic>
        <p:nvPicPr>
          <p:cNvPr id="10" name="ICON ENTREPRENEURSHIP POS">
            <a:extLst>
              <a:ext uri="{FF2B5EF4-FFF2-40B4-BE49-F238E27FC236}">
                <a16:creationId xmlns:a16="http://schemas.microsoft.com/office/drawing/2014/main" id="{27EBE8B6-1C2F-1146-AFE0-36B2C2703F1B}"/>
              </a:ext>
            </a:extLst>
          </p:cNvPr>
          <p:cNvPicPr>
            <a:picLocks noRot="1" noChangeAspect="1" noResize="1"/>
          </p:cNvPicPr>
          <p:nvPr/>
        </p:nvPicPr>
        <p:blipFill>
          <a:blip r:embed="rId6"/>
          <a:stretch>
            <a:fillRect/>
          </a:stretch>
        </p:blipFill>
        <p:spPr>
          <a:xfrm>
            <a:off x="11526759" y="157741"/>
            <a:ext cx="377924" cy="377939"/>
          </a:xfrm>
          <a:prstGeom prst="rect">
            <a:avLst/>
          </a:prstGeom>
        </p:spPr>
      </p:pic>
      <p:pic>
        <p:nvPicPr>
          <p:cNvPr id="11" name="Afbeelding 10">
            <a:extLst>
              <a:ext uri="{FF2B5EF4-FFF2-40B4-BE49-F238E27FC236}">
                <a16:creationId xmlns:a16="http://schemas.microsoft.com/office/drawing/2014/main" id="{C28F02B4-EFAC-694B-9B36-31342E2FA2BE}"/>
              </a:ext>
            </a:extLst>
          </p:cNvPr>
          <p:cNvPicPr>
            <a:picLocks noChangeAspect="1"/>
          </p:cNvPicPr>
          <p:nvPr/>
        </p:nvPicPr>
        <p:blipFill>
          <a:blip r:embed="rId7"/>
          <a:stretch>
            <a:fillRect/>
          </a:stretch>
        </p:blipFill>
        <p:spPr>
          <a:xfrm>
            <a:off x="0" y="6141938"/>
            <a:ext cx="12191999" cy="724370"/>
          </a:xfrm>
          <a:prstGeom prst="rect">
            <a:avLst/>
          </a:prstGeom>
        </p:spPr>
      </p:pic>
    </p:spTree>
    <p:extLst>
      <p:ext uri="{BB962C8B-B14F-4D97-AF65-F5344CB8AC3E}">
        <p14:creationId xmlns:p14="http://schemas.microsoft.com/office/powerpoint/2010/main" val="85477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anim calcmode="lin" valueType="num">
                                      <p:cBhvr>
                                        <p:cTn id="9" dur="2000" fill="hold"/>
                                        <p:tgtEl>
                                          <p:spTgt spid="15"/>
                                        </p:tgtEl>
                                        <p:attrNameLst>
                                          <p:attrName>style.rotation</p:attrName>
                                        </p:attrNameLst>
                                      </p:cBhvr>
                                      <p:tavLst>
                                        <p:tav tm="0">
                                          <p:val>
                                            <p:fltVal val="90"/>
                                          </p:val>
                                        </p:tav>
                                        <p:tav tm="100000">
                                          <p:val>
                                            <p:fltVal val="0"/>
                                          </p:val>
                                        </p:tav>
                                      </p:tavLst>
                                    </p:anim>
                                    <p:animEffect transition="in" filter="fade">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a:xfrm>
            <a:off x="1090083" y="529657"/>
            <a:ext cx="10382251" cy="647700"/>
          </a:xfrm>
        </p:spPr>
        <p:txBody>
          <a:bodyPr>
            <a:normAutofit/>
          </a:bodyPr>
          <a:lstStyle/>
          <a:p>
            <a:pPr>
              <a:defRPr/>
            </a:pPr>
            <a:r>
              <a:rPr lang="nl-NL" dirty="0">
                <a:latin typeface="Arial" charset="0"/>
                <a:ea typeface="ＭＳ Ｐゴシック" charset="0"/>
              </a:rPr>
              <a:t>Green Ambassador Programma</a:t>
            </a:r>
          </a:p>
        </p:txBody>
      </p:sp>
      <p:sp>
        <p:nvSpPr>
          <p:cNvPr id="11269" name="Tijdelijke aanduiding voor dianummer 4"/>
          <p:cNvSpPr>
            <a:spLocks noGrp="1"/>
          </p:cNvSpPr>
          <p:nvPr>
            <p:ph type="sldNum" sz="quarter" idx="1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fld id="{FBC3FE77-1D2E-42ED-8EF5-80F7BE1A1E31}" type="slidenum">
              <a:rPr lang="nl-NL" altLang="nl-NL" sz="1333" baseline="0">
                <a:solidFill>
                  <a:srgbClr val="898989"/>
                </a:solidFill>
              </a:rPr>
              <a:pPr/>
              <a:t>16</a:t>
            </a:fld>
            <a:endParaRPr lang="nl-NL" altLang="nl-NL" sz="1333" baseline="0">
              <a:solidFill>
                <a:srgbClr val="898989"/>
              </a:solidFill>
            </a:endParaRPr>
          </a:p>
        </p:txBody>
      </p:sp>
      <p:pic>
        <p:nvPicPr>
          <p:cNvPr id="8" name="Afbeelding 7">
            <a:extLst>
              <a:ext uri="{FF2B5EF4-FFF2-40B4-BE49-F238E27FC236}">
                <a16:creationId xmlns:a16="http://schemas.microsoft.com/office/drawing/2014/main" id="{2B092579-3A62-9B4C-9C26-22FEDE27FF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170" y="4197086"/>
            <a:ext cx="2159265" cy="2159265"/>
          </a:xfrm>
          <a:prstGeom prst="rect">
            <a:avLst/>
          </a:prstGeom>
        </p:spPr>
      </p:pic>
      <p:pic>
        <p:nvPicPr>
          <p:cNvPr id="4098" name="Picture 2" descr="Dag van de duurzaamheid">
            <a:extLst>
              <a:ext uri="{FF2B5EF4-FFF2-40B4-BE49-F238E27FC236}">
                <a16:creationId xmlns:a16="http://schemas.microsoft.com/office/drawing/2014/main" id="{F7210887-C6A6-BA4E-950F-25F7A20A17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7366000" cy="4140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ag van de duurzaamheid">
            <a:extLst>
              <a:ext uri="{FF2B5EF4-FFF2-40B4-BE49-F238E27FC236}">
                <a16:creationId xmlns:a16="http://schemas.microsoft.com/office/drawing/2014/main" id="{720F6549-5AFB-5B4F-97E7-8784FAB9637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717800"/>
            <a:ext cx="7366000" cy="4140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ag van de duurzaamheid">
            <a:extLst>
              <a:ext uri="{FF2B5EF4-FFF2-40B4-BE49-F238E27FC236}">
                <a16:creationId xmlns:a16="http://schemas.microsoft.com/office/drawing/2014/main" id="{887EEC13-C393-3443-9947-C97A45B483B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66000" y="4139353"/>
            <a:ext cx="4826000" cy="271864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ag van de duurzaamheid">
            <a:extLst>
              <a:ext uri="{FF2B5EF4-FFF2-40B4-BE49-F238E27FC236}">
                <a16:creationId xmlns:a16="http://schemas.microsoft.com/office/drawing/2014/main" id="{87041844-1121-8A4C-A08C-B6F9FF9D0EA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 y="1"/>
            <a:ext cx="6233160" cy="350346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3B56E3BE-E861-D04B-BB71-F242252DDA59}"/>
              </a:ext>
            </a:extLst>
          </p:cNvPr>
          <p:cNvSpPr txBox="1"/>
          <p:nvPr/>
        </p:nvSpPr>
        <p:spPr>
          <a:xfrm>
            <a:off x="2979420" y="454082"/>
            <a:ext cx="6233160" cy="2123658"/>
          </a:xfrm>
          <a:prstGeom prst="rect">
            <a:avLst/>
          </a:prstGeom>
          <a:solidFill>
            <a:srgbClr val="92D050"/>
          </a:solidFill>
          <a:effectLst>
            <a:softEdge rad="25400"/>
          </a:effectLst>
        </p:spPr>
        <p:txBody>
          <a:bodyPr wrap="square" rtlCol="0">
            <a:spAutoFit/>
          </a:bodyPr>
          <a:lstStyle/>
          <a:p>
            <a:pPr algn="ctr"/>
            <a:r>
              <a:rPr lang="nl-NL" sz="4400" dirty="0">
                <a:solidFill>
                  <a:srgbClr val="0070C0"/>
                </a:solidFill>
              </a:rPr>
              <a:t>Studenten blijken aanjagers voor SDG’s in het HBO</a:t>
            </a:r>
          </a:p>
        </p:txBody>
      </p:sp>
    </p:spTree>
    <p:extLst>
      <p:ext uri="{BB962C8B-B14F-4D97-AF65-F5344CB8AC3E}">
        <p14:creationId xmlns:p14="http://schemas.microsoft.com/office/powerpoint/2010/main" val="40017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912CEE1-E722-4E82-B15E-9393D8638EF4}"/>
              </a:ext>
            </a:extLst>
          </p:cNvPr>
          <p:cNvPicPr>
            <a:picLocks noChangeAspect="1"/>
          </p:cNvPicPr>
          <p:nvPr/>
        </p:nvPicPr>
        <p:blipFill>
          <a:blip r:embed="rId2"/>
          <a:stretch>
            <a:fillRect/>
          </a:stretch>
        </p:blipFill>
        <p:spPr>
          <a:xfrm>
            <a:off x="0" y="783117"/>
            <a:ext cx="12192000" cy="5291766"/>
          </a:xfrm>
          <a:prstGeom prst="rect">
            <a:avLst/>
          </a:prstGeom>
        </p:spPr>
      </p:pic>
    </p:spTree>
    <p:extLst>
      <p:ext uri="{BB962C8B-B14F-4D97-AF65-F5344CB8AC3E}">
        <p14:creationId xmlns:p14="http://schemas.microsoft.com/office/powerpoint/2010/main" val="2746771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a:xfrm>
            <a:off x="994833" y="766234"/>
            <a:ext cx="10382251" cy="647700"/>
          </a:xfrm>
        </p:spPr>
        <p:txBody>
          <a:bodyPr>
            <a:normAutofit fontScale="90000"/>
          </a:bodyPr>
          <a:lstStyle/>
          <a:p>
            <a:pPr algn="ctr">
              <a:defRPr/>
            </a:pPr>
            <a:r>
              <a:rPr lang="nl-NL" dirty="0">
                <a:latin typeface="Arial" charset="0"/>
                <a:ea typeface="ＭＳ Ｐゴシック" charset="0"/>
              </a:rPr>
              <a:t>Certificaat</a:t>
            </a:r>
          </a:p>
        </p:txBody>
      </p:sp>
      <p:sp>
        <p:nvSpPr>
          <p:cNvPr id="11269" name="Tijdelijke aanduiding voor dianumm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fld id="{FBC3FE77-1D2E-42ED-8EF5-80F7BE1A1E31}" type="slidenum">
              <a:rPr lang="nl-NL" altLang="nl-NL" sz="1333" baseline="0">
                <a:solidFill>
                  <a:srgbClr val="898989"/>
                </a:solidFill>
              </a:rPr>
              <a:pPr defTabSz="1219170" eaLnBrk="0" fontAlgn="base" hangingPunct="0">
                <a:spcBef>
                  <a:spcPct val="0"/>
                </a:spcBef>
                <a:spcAft>
                  <a:spcPct val="0"/>
                </a:spcAft>
              </a:pPr>
              <a:t>18</a:t>
            </a:fld>
            <a:endParaRPr lang="nl-NL" altLang="nl-NL" sz="1333" baseline="0">
              <a:solidFill>
                <a:srgbClr val="898989"/>
              </a:solidFill>
            </a:endParaRPr>
          </a:p>
        </p:txBody>
      </p:sp>
      <p:sp>
        <p:nvSpPr>
          <p:cNvPr id="2" name="Tijdelijke aanduiding voor voettekst 1"/>
          <p:cNvSpPr>
            <a:spLocks noGrp="1"/>
          </p:cNvSpPr>
          <p:nvPr>
            <p:ph type="ftr" sz="quarter" idx="16"/>
          </p:nvPr>
        </p:nvSpPr>
        <p:spPr/>
        <p:txBody>
          <a:bodyPr/>
          <a:lstStyle/>
          <a:p>
            <a:pPr defTabSz="1219170" eaLnBrk="0" fontAlgn="base" hangingPunct="0">
              <a:spcBef>
                <a:spcPct val="0"/>
              </a:spcBef>
              <a:spcAft>
                <a:spcPct val="0"/>
              </a:spcAft>
              <a:defRPr/>
            </a:pPr>
            <a:r>
              <a:rPr lang="nl-NL" dirty="0">
                <a:solidFill>
                  <a:prstClr val="black">
                    <a:tint val="75000"/>
                  </a:prstClr>
                </a:solidFill>
              </a:rPr>
              <a:t>Presentatie Green Ambassador Programma</a:t>
            </a:r>
          </a:p>
        </p:txBody>
      </p:sp>
      <p:sp>
        <p:nvSpPr>
          <p:cNvPr id="3" name="AutoShape 2" descr="https://www.hanze.nl/assets/facilitair-bedrijf/fb-leveranciersmanagement/PublishingImages/Hanze-PL-ST/greenambday.jp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endParaRPr lang="nl-NL" sz="3200" baseline="-25000">
              <a:solidFill>
                <a:prstClr val="black"/>
              </a:solidFill>
              <a:latin typeface="Arial" panose="020B0604020202020204" pitchFamily="34" charset="0"/>
              <a:ea typeface="MS PGothic" panose="020B0600070205080204" pitchFamily="34" charset="-128"/>
            </a:endParaRPr>
          </a:p>
        </p:txBody>
      </p:sp>
      <p:pic>
        <p:nvPicPr>
          <p:cNvPr id="6" name="Afbeelding 5"/>
          <p:cNvPicPr>
            <a:picLocks noChangeAspect="1"/>
          </p:cNvPicPr>
          <p:nvPr/>
        </p:nvPicPr>
        <p:blipFill>
          <a:blip r:embed="rId2"/>
          <a:stretch>
            <a:fillRect/>
          </a:stretch>
        </p:blipFill>
        <p:spPr>
          <a:xfrm>
            <a:off x="6148559" y="1413933"/>
            <a:ext cx="3169485" cy="4656667"/>
          </a:xfrm>
          <a:prstGeom prst="rect">
            <a:avLst/>
          </a:prstGeom>
        </p:spPr>
      </p:pic>
      <p:pic>
        <p:nvPicPr>
          <p:cNvPr id="13" name="Tijdelijke aanduiding voor inhoud 12"/>
          <p:cNvPicPr>
            <a:picLocks noGrp="1" noChangeAspect="1"/>
          </p:cNvPicPr>
          <p:nvPr>
            <p:ph idx="1"/>
          </p:nvPr>
        </p:nvPicPr>
        <p:blipFill>
          <a:blip r:embed="rId3"/>
          <a:stretch>
            <a:fillRect/>
          </a:stretch>
        </p:blipFill>
        <p:spPr>
          <a:xfrm>
            <a:off x="2437529" y="1413934"/>
            <a:ext cx="3303980" cy="4645889"/>
          </a:xfrm>
          <a:prstGeom prst="rect">
            <a:avLst/>
          </a:prstGeom>
        </p:spPr>
      </p:pic>
      <p:sp>
        <p:nvSpPr>
          <p:cNvPr id="14" name="Tijdelijke aanduiding voor datum 5"/>
          <p:cNvSpPr>
            <a:spLocks noGrp="1"/>
          </p:cNvSpPr>
          <p:nvPr>
            <p:ph type="dt" sz="quarter" idx="15"/>
          </p:nvPr>
        </p:nvSpPr>
        <p:spPr bwMode="auto">
          <a:xfrm>
            <a:off x="1007534" y="6356351"/>
            <a:ext cx="768351" cy="366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r>
              <a:rPr lang="nl-NL" altLang="nl-NL" sz="1333" baseline="0" dirty="0">
                <a:solidFill>
                  <a:srgbClr val="898989"/>
                </a:solidFill>
              </a:rPr>
              <a:t>14-9-2021</a:t>
            </a:r>
          </a:p>
        </p:txBody>
      </p:sp>
    </p:spTree>
    <p:extLst>
      <p:ext uri="{BB962C8B-B14F-4D97-AF65-F5344CB8AC3E}">
        <p14:creationId xmlns:p14="http://schemas.microsoft.com/office/powerpoint/2010/main" val="1666128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hoek 1"/>
          <p:cNvSpPr/>
          <p:nvPr/>
        </p:nvSpPr>
        <p:spPr>
          <a:xfrm>
            <a:off x="0" y="1"/>
            <a:ext cx="12192000" cy="6857999"/>
          </a:xfrm>
          <a:prstGeom prst="rect">
            <a:avLst/>
          </a:prstGeom>
          <a:solidFill>
            <a:srgbClr val="00A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F0389AE-7830-6E4A-A41B-6ECE57B176B3}"/>
              </a:ext>
            </a:extLst>
          </p:cNvPr>
          <p:cNvPicPr>
            <a:picLocks noChangeAspect="1"/>
          </p:cNvPicPr>
          <p:nvPr/>
        </p:nvPicPr>
        <p:blipFill>
          <a:blip r:embed="rId3"/>
          <a:stretch>
            <a:fillRect/>
          </a:stretch>
        </p:blipFill>
        <p:spPr>
          <a:xfrm>
            <a:off x="6404840" y="3449309"/>
            <a:ext cx="2086784" cy="2086784"/>
          </a:xfrm>
          <a:prstGeom prst="rect">
            <a:avLst/>
          </a:prstGeom>
        </p:spPr>
      </p:pic>
      <p:sp>
        <p:nvSpPr>
          <p:cNvPr id="18" name="Tekstvak 17">
            <a:extLst>
              <a:ext uri="{FF2B5EF4-FFF2-40B4-BE49-F238E27FC236}">
                <a16:creationId xmlns:a16="http://schemas.microsoft.com/office/drawing/2014/main" id="{38EE234E-09F5-FC42-91E3-539CB3F0181C}"/>
              </a:ext>
            </a:extLst>
          </p:cNvPr>
          <p:cNvSpPr txBox="1"/>
          <p:nvPr/>
        </p:nvSpPr>
        <p:spPr>
          <a:xfrm>
            <a:off x="1925251" y="2661782"/>
            <a:ext cx="4298049" cy="3416320"/>
          </a:xfrm>
          <a:prstGeom prst="rect">
            <a:avLst/>
          </a:prstGeom>
          <a:noFill/>
        </p:spPr>
        <p:txBody>
          <a:bodyPr wrap="square" rtlCol="0">
            <a:spAutoFit/>
          </a:bodyPr>
          <a:lstStyle/>
          <a:p>
            <a:pPr marL="342900" indent="-342900">
              <a:buFont typeface="Wingdings" pitchFamily="2" charset="2"/>
              <a:buChar char="ü"/>
            </a:pPr>
            <a:r>
              <a:rPr lang="nl-NL" sz="2400" dirty="0">
                <a:solidFill>
                  <a:srgbClr val="FFFFFF"/>
                </a:solidFill>
              </a:rPr>
              <a:t>Groentje</a:t>
            </a: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r>
              <a:rPr lang="nl-NL" sz="2400" dirty="0">
                <a:solidFill>
                  <a:srgbClr val="FFFFFF"/>
                </a:solidFill>
              </a:rPr>
              <a:t>Green </a:t>
            </a:r>
            <a:r>
              <a:rPr lang="nl-NL" sz="2400" dirty="0" err="1">
                <a:solidFill>
                  <a:srgbClr val="FFFFFF"/>
                </a:solidFill>
              </a:rPr>
              <a:t>Dreamer</a:t>
            </a:r>
            <a:endParaRPr lang="nl-NL" sz="2400" dirty="0">
              <a:solidFill>
                <a:srgbClr val="FFFFFF"/>
              </a:solidFill>
            </a:endParaRPr>
          </a:p>
        </p:txBody>
      </p:sp>
      <p:sp>
        <p:nvSpPr>
          <p:cNvPr id="19" name="Tekstvak 18">
            <a:extLst>
              <a:ext uri="{FF2B5EF4-FFF2-40B4-BE49-F238E27FC236}">
                <a16:creationId xmlns:a16="http://schemas.microsoft.com/office/drawing/2014/main" id="{3B124A5B-5193-8744-8733-C6D28C29A7AE}"/>
              </a:ext>
            </a:extLst>
          </p:cNvPr>
          <p:cNvSpPr txBox="1"/>
          <p:nvPr/>
        </p:nvSpPr>
        <p:spPr>
          <a:xfrm>
            <a:off x="6404841" y="2661782"/>
            <a:ext cx="3347558" cy="3416320"/>
          </a:xfrm>
          <a:prstGeom prst="rect">
            <a:avLst/>
          </a:prstGeom>
          <a:noFill/>
        </p:spPr>
        <p:txBody>
          <a:bodyPr wrap="square" rtlCol="0">
            <a:spAutoFit/>
          </a:bodyPr>
          <a:lstStyle/>
          <a:p>
            <a:pPr marL="342900" indent="-342900">
              <a:buFont typeface="Wingdings" pitchFamily="2" charset="2"/>
              <a:buChar char="ü"/>
            </a:pPr>
            <a:r>
              <a:rPr lang="nl-NL" sz="2400" dirty="0">
                <a:solidFill>
                  <a:srgbClr val="FFFFFF"/>
                </a:solidFill>
              </a:rPr>
              <a:t>Green Thinker</a:t>
            </a: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endParaRPr lang="nl-NL" sz="2400" dirty="0">
              <a:solidFill>
                <a:srgbClr val="FFFFFF"/>
              </a:solidFill>
            </a:endParaRPr>
          </a:p>
          <a:p>
            <a:pPr marL="342900" indent="-342900">
              <a:buFont typeface="Wingdings" pitchFamily="2" charset="2"/>
              <a:buChar char="ü"/>
            </a:pPr>
            <a:r>
              <a:rPr lang="nl-NL" sz="2400" dirty="0">
                <a:solidFill>
                  <a:srgbClr val="FFFFFF"/>
                </a:solidFill>
              </a:rPr>
              <a:t>Green Ambassador</a:t>
            </a:r>
          </a:p>
        </p:txBody>
      </p:sp>
      <p:pic>
        <p:nvPicPr>
          <p:cNvPr id="20" name="Afbeelding 19">
            <a:extLst>
              <a:ext uri="{FF2B5EF4-FFF2-40B4-BE49-F238E27FC236}">
                <a16:creationId xmlns:a16="http://schemas.microsoft.com/office/drawing/2014/main" id="{028E28BF-03AB-4D43-9BEA-3D2445C33C33}"/>
              </a:ext>
            </a:extLst>
          </p:cNvPr>
          <p:cNvPicPr>
            <a:picLocks noChangeAspect="1"/>
          </p:cNvPicPr>
          <p:nvPr/>
        </p:nvPicPr>
        <p:blipFill>
          <a:blip r:embed="rId4"/>
          <a:stretch>
            <a:fillRect/>
          </a:stretch>
        </p:blipFill>
        <p:spPr>
          <a:xfrm>
            <a:off x="2648061" y="454478"/>
            <a:ext cx="2290329" cy="2290329"/>
          </a:xfrm>
          <a:prstGeom prst="rect">
            <a:avLst/>
          </a:prstGeom>
        </p:spPr>
      </p:pic>
      <p:pic>
        <p:nvPicPr>
          <p:cNvPr id="21" name="Afbeelding 20">
            <a:extLst>
              <a:ext uri="{FF2B5EF4-FFF2-40B4-BE49-F238E27FC236}">
                <a16:creationId xmlns:a16="http://schemas.microsoft.com/office/drawing/2014/main" id="{4AFEFB35-1B12-F144-9185-19A0DDE8B1A1}"/>
              </a:ext>
            </a:extLst>
          </p:cNvPr>
          <p:cNvPicPr>
            <a:picLocks noChangeAspect="1"/>
          </p:cNvPicPr>
          <p:nvPr/>
        </p:nvPicPr>
        <p:blipFill>
          <a:blip r:embed="rId5"/>
          <a:stretch>
            <a:fillRect/>
          </a:stretch>
        </p:blipFill>
        <p:spPr>
          <a:xfrm>
            <a:off x="6255711" y="420349"/>
            <a:ext cx="2439598" cy="2439598"/>
          </a:xfrm>
          <a:prstGeom prst="rect">
            <a:avLst/>
          </a:prstGeom>
        </p:spPr>
      </p:pic>
      <p:pic>
        <p:nvPicPr>
          <p:cNvPr id="22" name="Afbeelding 21">
            <a:extLst>
              <a:ext uri="{FF2B5EF4-FFF2-40B4-BE49-F238E27FC236}">
                <a16:creationId xmlns:a16="http://schemas.microsoft.com/office/drawing/2014/main" id="{F20925D3-7B84-DF49-B2FD-97B21E9DB353}"/>
              </a:ext>
            </a:extLst>
          </p:cNvPr>
          <p:cNvPicPr>
            <a:picLocks noChangeAspect="1"/>
          </p:cNvPicPr>
          <p:nvPr/>
        </p:nvPicPr>
        <p:blipFill>
          <a:blip r:embed="rId6"/>
          <a:stretch>
            <a:fillRect/>
          </a:stretch>
        </p:blipFill>
        <p:spPr>
          <a:xfrm>
            <a:off x="2550658" y="3201342"/>
            <a:ext cx="2337199" cy="2337199"/>
          </a:xfrm>
          <a:prstGeom prst="rect">
            <a:avLst/>
          </a:prstGeom>
        </p:spPr>
      </p:pic>
      <p:sp>
        <p:nvSpPr>
          <p:cNvPr id="23" name="Rechthoek 22">
            <a:hlinkClick r:id="rId7" action="ppaction://hlinksldjump"/>
            <a:extLst>
              <a:ext uri="{FF2B5EF4-FFF2-40B4-BE49-F238E27FC236}">
                <a16:creationId xmlns:a16="http://schemas.microsoft.com/office/drawing/2014/main" id="{656CBC27-5B1F-F648-9AC8-BE3B4FE67FD0}"/>
              </a:ext>
            </a:extLst>
          </p:cNvPr>
          <p:cNvSpPr/>
          <p:nvPr/>
        </p:nvSpPr>
        <p:spPr>
          <a:xfrm>
            <a:off x="6734255" y="494983"/>
            <a:ext cx="1498600" cy="2290329"/>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8" action="ppaction://hlinksldjump"/>
            <a:extLst>
              <a:ext uri="{FF2B5EF4-FFF2-40B4-BE49-F238E27FC236}">
                <a16:creationId xmlns:a16="http://schemas.microsoft.com/office/drawing/2014/main" id="{DD4BB78A-541D-9E45-BA13-3AF09443CEC8}"/>
              </a:ext>
            </a:extLst>
          </p:cNvPr>
          <p:cNvSpPr/>
          <p:nvPr/>
        </p:nvSpPr>
        <p:spPr>
          <a:xfrm>
            <a:off x="3041318" y="3392507"/>
            <a:ext cx="1498600" cy="2290329"/>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9" action="ppaction://hlinksldjump"/>
            <a:extLst>
              <a:ext uri="{FF2B5EF4-FFF2-40B4-BE49-F238E27FC236}">
                <a16:creationId xmlns:a16="http://schemas.microsoft.com/office/drawing/2014/main" id="{D8D9BE06-E7BA-E547-9ED5-05F074D37457}"/>
              </a:ext>
            </a:extLst>
          </p:cNvPr>
          <p:cNvSpPr/>
          <p:nvPr/>
        </p:nvSpPr>
        <p:spPr>
          <a:xfrm>
            <a:off x="6508419" y="3392507"/>
            <a:ext cx="1879600" cy="2290329"/>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 action="ppaction://hlinkshowjump?jump=nextslide"/>
            <a:extLst>
              <a:ext uri="{FF2B5EF4-FFF2-40B4-BE49-F238E27FC236}">
                <a16:creationId xmlns:a16="http://schemas.microsoft.com/office/drawing/2014/main" id="{DC4917D3-ED94-BC42-8C86-6FD86DC63209}"/>
              </a:ext>
            </a:extLst>
          </p:cNvPr>
          <p:cNvSpPr/>
          <p:nvPr/>
        </p:nvSpPr>
        <p:spPr>
          <a:xfrm>
            <a:off x="2988520" y="443189"/>
            <a:ext cx="1498600" cy="2290329"/>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806C3F3D-10B2-4246-AD33-A6812E31CCE3}"/>
              </a:ext>
            </a:extLst>
          </p:cNvPr>
          <p:cNvPicPr>
            <a:picLocks noChangeAspect="1"/>
          </p:cNvPicPr>
          <p:nvPr/>
        </p:nvPicPr>
        <p:blipFill>
          <a:blip r:embed="rId10"/>
          <a:stretch>
            <a:fillRect/>
          </a:stretch>
        </p:blipFill>
        <p:spPr>
          <a:xfrm>
            <a:off x="357900" y="343832"/>
            <a:ext cx="2010502" cy="545708"/>
          </a:xfrm>
          <a:prstGeom prst="rect">
            <a:avLst/>
          </a:prstGeom>
        </p:spPr>
      </p:pic>
      <p:pic>
        <p:nvPicPr>
          <p:cNvPr id="16" name="ICON ENERGY POS">
            <a:extLst>
              <a:ext uri="{FF2B5EF4-FFF2-40B4-BE49-F238E27FC236}">
                <a16:creationId xmlns:a16="http://schemas.microsoft.com/office/drawing/2014/main" id="{84474601-1066-7545-A4E0-65B1F95F3D88}"/>
              </a:ext>
            </a:extLst>
          </p:cNvPr>
          <p:cNvPicPr>
            <a:picLocks noRot="1" noChangeAspect="1" noResize="1"/>
          </p:cNvPicPr>
          <p:nvPr/>
        </p:nvPicPr>
        <p:blipFill>
          <a:blip r:embed="rId11"/>
          <a:stretch>
            <a:fillRect/>
          </a:stretch>
        </p:blipFill>
        <p:spPr>
          <a:xfrm>
            <a:off x="10574209" y="157741"/>
            <a:ext cx="379448" cy="377939"/>
          </a:xfrm>
          <a:prstGeom prst="rect">
            <a:avLst/>
          </a:prstGeom>
        </p:spPr>
      </p:pic>
      <p:pic>
        <p:nvPicPr>
          <p:cNvPr id="27" name="ICON HEALTHY AGEING POS">
            <a:extLst>
              <a:ext uri="{FF2B5EF4-FFF2-40B4-BE49-F238E27FC236}">
                <a16:creationId xmlns:a16="http://schemas.microsoft.com/office/drawing/2014/main" id="{C49D5E34-5178-2D41-A681-A026A137B45E}"/>
              </a:ext>
            </a:extLst>
          </p:cNvPr>
          <p:cNvPicPr>
            <a:picLocks noRot="1" noChangeAspect="1" noResize="1"/>
          </p:cNvPicPr>
          <p:nvPr/>
        </p:nvPicPr>
        <p:blipFill>
          <a:blip r:embed="rId12"/>
          <a:stretch>
            <a:fillRect/>
          </a:stretch>
        </p:blipFill>
        <p:spPr>
          <a:xfrm>
            <a:off x="11060301" y="157741"/>
            <a:ext cx="377543" cy="377939"/>
          </a:xfrm>
          <a:prstGeom prst="rect">
            <a:avLst/>
          </a:prstGeom>
        </p:spPr>
      </p:pic>
      <p:pic>
        <p:nvPicPr>
          <p:cNvPr id="28" name="ICON ENTREPRENEURSHIP POS">
            <a:extLst>
              <a:ext uri="{FF2B5EF4-FFF2-40B4-BE49-F238E27FC236}">
                <a16:creationId xmlns:a16="http://schemas.microsoft.com/office/drawing/2014/main" id="{66DD600C-2274-6643-8814-63E5C20EE909}"/>
              </a:ext>
            </a:extLst>
          </p:cNvPr>
          <p:cNvPicPr>
            <a:picLocks noRot="1" noChangeAspect="1" noResize="1"/>
          </p:cNvPicPr>
          <p:nvPr/>
        </p:nvPicPr>
        <p:blipFill>
          <a:blip r:embed="rId13"/>
          <a:stretch>
            <a:fillRect/>
          </a:stretch>
        </p:blipFill>
        <p:spPr>
          <a:xfrm>
            <a:off x="11526759" y="157741"/>
            <a:ext cx="377924" cy="377939"/>
          </a:xfrm>
          <a:prstGeom prst="rect">
            <a:avLst/>
          </a:prstGeom>
        </p:spPr>
      </p:pic>
      <p:pic>
        <p:nvPicPr>
          <p:cNvPr id="29" name="Afbeelding 28">
            <a:extLst>
              <a:ext uri="{FF2B5EF4-FFF2-40B4-BE49-F238E27FC236}">
                <a16:creationId xmlns:a16="http://schemas.microsoft.com/office/drawing/2014/main" id="{472C3CE7-4016-3D44-AF15-5AA1438609AC}"/>
              </a:ext>
            </a:extLst>
          </p:cNvPr>
          <p:cNvPicPr>
            <a:picLocks noChangeAspect="1"/>
          </p:cNvPicPr>
          <p:nvPr/>
        </p:nvPicPr>
        <p:blipFill>
          <a:blip r:embed="rId14"/>
          <a:stretch>
            <a:fillRect/>
          </a:stretch>
        </p:blipFill>
        <p:spPr>
          <a:xfrm>
            <a:off x="0" y="6141938"/>
            <a:ext cx="12191999" cy="724370"/>
          </a:xfrm>
          <a:prstGeom prst="rect">
            <a:avLst/>
          </a:prstGeom>
        </p:spPr>
      </p:pic>
    </p:spTree>
    <p:extLst>
      <p:ext uri="{BB962C8B-B14F-4D97-AF65-F5344CB8AC3E}">
        <p14:creationId xmlns:p14="http://schemas.microsoft.com/office/powerpoint/2010/main" val="6480405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14:bounceEnd="50000">
                                          <p:cBhvr additive="base">
                                            <p:cTn id="7" dur="2000" fill="hold"/>
                                            <p:tgtEl>
                                              <p:spTgt spid="18">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8" dur="2000" fill="hold"/>
                                            <p:tgtEl>
                                              <p:spTgt spid="1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anim calcmode="lin" valueType="num" p14:bounceEnd="50000">
                                          <p:cBhvr additive="base">
                                            <p:cTn id="11" dur="2000" fill="hold"/>
                                            <p:tgtEl>
                                              <p:spTgt spid="18">
                                                <p:txEl>
                                                  <p:pRg st="8" end="8"/>
                                                </p:txEl>
                                              </p:spTgt>
                                            </p:tgtEl>
                                            <p:attrNameLst>
                                              <p:attrName>ppt_x</p:attrName>
                                            </p:attrNameLst>
                                          </p:cBhvr>
                                          <p:tavLst>
                                            <p:tav tm="0">
                                              <p:val>
                                                <p:strVal val="1+#ppt_w/2"/>
                                              </p:val>
                                            </p:tav>
                                            <p:tav tm="100000">
                                              <p:val>
                                                <p:strVal val="#ppt_x"/>
                                              </p:val>
                                            </p:tav>
                                          </p:tavLst>
                                        </p:anim>
                                        <p:anim calcmode="lin" valueType="num" p14:bounceEnd="50000">
                                          <p:cBhvr additive="base">
                                            <p:cTn id="12" dur="2000" fill="hold"/>
                                            <p:tgtEl>
                                              <p:spTgt spid="18">
                                                <p:txEl>
                                                  <p:pRg st="8" end="8"/>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14:bounceEnd="50000">
                                          <p:cBhvr additive="base">
                                            <p:cTn id="15" dur="2000" fill="hold"/>
                                            <p:tgtEl>
                                              <p:spTgt spid="19">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16" dur="20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19">
                                                <p:txEl>
                                                  <p:pRg st="8" end="8"/>
                                                </p:txEl>
                                              </p:spTgt>
                                            </p:tgtEl>
                                            <p:attrNameLst>
                                              <p:attrName>style.visibility</p:attrName>
                                            </p:attrNameLst>
                                          </p:cBhvr>
                                          <p:to>
                                            <p:strVal val="visible"/>
                                          </p:to>
                                        </p:set>
                                        <p:anim calcmode="lin" valueType="num" p14:bounceEnd="50000">
                                          <p:cBhvr additive="base">
                                            <p:cTn id="19" dur="2000" fill="hold"/>
                                            <p:tgtEl>
                                              <p:spTgt spid="19">
                                                <p:txEl>
                                                  <p:pRg st="8" end="8"/>
                                                </p:txEl>
                                              </p:spTgt>
                                            </p:tgtEl>
                                            <p:attrNameLst>
                                              <p:attrName>ppt_x</p:attrName>
                                            </p:attrNameLst>
                                          </p:cBhvr>
                                          <p:tavLst>
                                            <p:tav tm="0">
                                              <p:val>
                                                <p:strVal val="1+#ppt_w/2"/>
                                              </p:val>
                                            </p:tav>
                                            <p:tav tm="100000">
                                              <p:val>
                                                <p:strVal val="#ppt_x"/>
                                              </p:val>
                                            </p:tav>
                                          </p:tavLst>
                                        </p:anim>
                                        <p:anim calcmode="lin" valueType="num" p14:bounceEnd="50000">
                                          <p:cBhvr additive="base">
                                            <p:cTn id="20" dur="2000" fill="hold"/>
                                            <p:tgtEl>
                                              <p:spTgt spid="19">
                                                <p:txEl>
                                                  <p:pRg st="8" end="8"/>
                                                </p:txEl>
                                              </p:spTgt>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14:presetBounceEnd="50000">
                                      <p:stCondLst>
                                        <p:cond delay="500"/>
                                      </p:stCondLst>
                                      <p:childTnLst>
                                        <p:set>
                                          <p:cBhvr>
                                            <p:cTn id="22" dur="1" fill="hold">
                                              <p:stCondLst>
                                                <p:cond delay="0"/>
                                              </p:stCondLst>
                                            </p:cTn>
                                            <p:tgtEl>
                                              <p:spTgt spid="20"/>
                                            </p:tgtEl>
                                            <p:attrNameLst>
                                              <p:attrName>style.visibility</p:attrName>
                                            </p:attrNameLst>
                                          </p:cBhvr>
                                          <p:to>
                                            <p:strVal val="visible"/>
                                          </p:to>
                                        </p:set>
                                        <p:anim calcmode="lin" valueType="num" p14:bounceEnd="50000">
                                          <p:cBhvr additive="base">
                                            <p:cTn id="23" dur="20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4" dur="20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14:bounceEnd="50000">
                                          <p:cBhvr additive="base">
                                            <p:cTn id="27" dur="2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28" dur="2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500"/>
                                      </p:stCondLst>
                                      <p:childTnLst>
                                        <p:set>
                                          <p:cBhvr>
                                            <p:cTn id="30" dur="1" fill="hold">
                                              <p:stCondLst>
                                                <p:cond delay="0"/>
                                              </p:stCondLst>
                                            </p:cTn>
                                            <p:tgtEl>
                                              <p:spTgt spid="22"/>
                                            </p:tgtEl>
                                            <p:attrNameLst>
                                              <p:attrName>style.visibility</p:attrName>
                                            </p:attrNameLst>
                                          </p:cBhvr>
                                          <p:to>
                                            <p:strVal val="visible"/>
                                          </p:to>
                                        </p:set>
                                        <p:anim calcmode="lin" valueType="num" p14:bounceEnd="50000">
                                          <p:cBhvr additive="base">
                                            <p:cTn id="31" dur="20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32" dur="20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50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20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2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9"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2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anim calcmode="lin" valueType="num">
                                          <p:cBhvr additive="base">
                                            <p:cTn id="11" dur="2000" fill="hold"/>
                                            <p:tgtEl>
                                              <p:spTgt spid="18">
                                                <p:txEl>
                                                  <p:pRg st="8" end="8"/>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8">
                                                <p:txEl>
                                                  <p:pRg st="8" end="8"/>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2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9">
                                                <p:txEl>
                                                  <p:pRg st="8" end="8"/>
                                                </p:txEl>
                                              </p:spTgt>
                                            </p:tgtEl>
                                            <p:attrNameLst>
                                              <p:attrName>style.visibility</p:attrName>
                                            </p:attrNameLst>
                                          </p:cBhvr>
                                          <p:to>
                                            <p:strVal val="visible"/>
                                          </p:to>
                                        </p:set>
                                        <p:anim calcmode="lin" valueType="num">
                                          <p:cBhvr additive="base">
                                            <p:cTn id="19" dur="2000" fill="hold"/>
                                            <p:tgtEl>
                                              <p:spTgt spid="19">
                                                <p:txEl>
                                                  <p:pRg st="8" end="8"/>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19">
                                                <p:txEl>
                                                  <p:pRg st="8" end="8"/>
                                                </p:txEl>
                                              </p:spTgt>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000" fill="hold"/>
                                            <p:tgtEl>
                                              <p:spTgt spid="21"/>
                                            </p:tgtEl>
                                            <p:attrNameLst>
                                              <p:attrName>ppt_x</p:attrName>
                                            </p:attrNameLst>
                                          </p:cBhvr>
                                          <p:tavLst>
                                            <p:tav tm="0">
                                              <p:val>
                                                <p:strVal val="#ppt_x"/>
                                              </p:val>
                                            </p:tav>
                                            <p:tav tm="100000">
                                              <p:val>
                                                <p:strVal val="#ppt_x"/>
                                              </p:val>
                                            </p:tav>
                                          </p:tavLst>
                                        </p:anim>
                                        <p:anim calcmode="lin" valueType="num">
                                          <p:cBhvr additive="base">
                                            <p:cTn id="28" dur="2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5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2000" fill="hold"/>
                                            <p:tgtEl>
                                              <p:spTgt spid="22"/>
                                            </p:tgtEl>
                                            <p:attrNameLst>
                                              <p:attrName>ppt_x</p:attrName>
                                            </p:attrNameLst>
                                          </p:cBhvr>
                                          <p:tavLst>
                                            <p:tav tm="0">
                                              <p:val>
                                                <p:strVal val="#ppt_x"/>
                                              </p:val>
                                            </p:tav>
                                            <p:tav tm="100000">
                                              <p:val>
                                                <p:strVal val="#ppt_x"/>
                                              </p:val>
                                            </p:tav>
                                          </p:tavLst>
                                        </p:anim>
                                        <p:anim calcmode="lin" valueType="num">
                                          <p:cBhvr additive="base">
                                            <p:cTn id="32" dur="20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9" grpId="0" uiExpand="1"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F6EA-443D-4992-8E73-845C0411B8A1}"/>
              </a:ext>
            </a:extLst>
          </p:cNvPr>
          <p:cNvSpPr>
            <a:spLocks noGrp="1"/>
          </p:cNvSpPr>
          <p:nvPr>
            <p:ph type="title"/>
          </p:nvPr>
        </p:nvSpPr>
        <p:spPr>
          <a:xfrm>
            <a:off x="679157" y="4795432"/>
            <a:ext cx="3505011" cy="1371600"/>
          </a:xfrm>
        </p:spPr>
        <p:txBody>
          <a:bodyPr anchor="ctr">
            <a:normAutofit/>
          </a:bodyPr>
          <a:lstStyle/>
          <a:p>
            <a:r>
              <a:rPr lang="nl-NL" sz="3000" dirty="0"/>
              <a:t>Joanne Boonstra</a:t>
            </a:r>
            <a:br>
              <a:rPr lang="nl-NL" sz="3000" dirty="0"/>
            </a:br>
            <a:r>
              <a:rPr lang="nl-NL" sz="2000" dirty="0"/>
              <a:t>SDG docent</a:t>
            </a:r>
            <a:br>
              <a:rPr lang="nl-NL" sz="2000" dirty="0"/>
            </a:br>
            <a:endParaRPr lang="nl-NL" sz="2000" dirty="0"/>
          </a:p>
        </p:txBody>
      </p:sp>
      <p:pic>
        <p:nvPicPr>
          <p:cNvPr id="6" name="Afbeelding 2">
            <a:extLst>
              <a:ext uri="{FF2B5EF4-FFF2-40B4-BE49-F238E27FC236}">
                <a16:creationId xmlns:a16="http://schemas.microsoft.com/office/drawing/2014/main" id="{596088BC-FE1F-4284-A4B7-7D4FDEBB6DAD}"/>
              </a:ext>
            </a:extLst>
          </p:cNvPr>
          <p:cNvPicPr>
            <a:picLocks noChangeAspect="1"/>
          </p:cNvPicPr>
          <p:nvPr/>
        </p:nvPicPr>
        <p:blipFill>
          <a:blip r:embed="rId3"/>
          <a:stretch>
            <a:fillRect/>
          </a:stretch>
        </p:blipFill>
        <p:spPr>
          <a:xfrm>
            <a:off x="1198728" y="2372134"/>
            <a:ext cx="2407731" cy="2423298"/>
          </a:xfrm>
          <a:prstGeom prst="rect">
            <a:avLst/>
          </a:prstGeom>
        </p:spPr>
      </p:pic>
      <p:sp>
        <p:nvSpPr>
          <p:cNvPr id="7" name="Title 1">
            <a:extLst>
              <a:ext uri="{FF2B5EF4-FFF2-40B4-BE49-F238E27FC236}">
                <a16:creationId xmlns:a16="http://schemas.microsoft.com/office/drawing/2014/main" id="{ACDA6A16-26F7-4070-89EB-063006D5A22F}"/>
              </a:ext>
            </a:extLst>
          </p:cNvPr>
          <p:cNvSpPr txBox="1">
            <a:spLocks/>
          </p:cNvSpPr>
          <p:nvPr/>
        </p:nvSpPr>
        <p:spPr>
          <a:xfrm>
            <a:off x="4531399" y="4795432"/>
            <a:ext cx="350501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nl-NL" sz="3000" dirty="0"/>
              <a:t>Antoinette Bos</a:t>
            </a:r>
            <a:br>
              <a:rPr lang="nl-NL" sz="3000" dirty="0"/>
            </a:br>
            <a:r>
              <a:rPr lang="nl-NL" sz="2000" dirty="0"/>
              <a:t>Teamleider </a:t>
            </a:r>
            <a:r>
              <a:rPr lang="nl-NL" sz="2000" dirty="0" err="1"/>
              <a:t>Entrance</a:t>
            </a:r>
            <a:endParaRPr lang="nl-NL" sz="2000" dirty="0"/>
          </a:p>
          <a:p>
            <a:r>
              <a:rPr lang="nl-NL" sz="2000" dirty="0"/>
              <a:t>Center of Expertise Energy</a:t>
            </a:r>
          </a:p>
        </p:txBody>
      </p:sp>
      <p:sp>
        <p:nvSpPr>
          <p:cNvPr id="8" name="Title 1">
            <a:extLst>
              <a:ext uri="{FF2B5EF4-FFF2-40B4-BE49-F238E27FC236}">
                <a16:creationId xmlns:a16="http://schemas.microsoft.com/office/drawing/2014/main" id="{F9BC28FE-E0A5-419D-98D2-0F0DAE202305}"/>
              </a:ext>
            </a:extLst>
          </p:cNvPr>
          <p:cNvSpPr txBox="1">
            <a:spLocks/>
          </p:cNvSpPr>
          <p:nvPr/>
        </p:nvSpPr>
        <p:spPr>
          <a:xfrm>
            <a:off x="7955471" y="4795432"/>
            <a:ext cx="4236529"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nl-NL" sz="3000" dirty="0"/>
              <a:t>Janine Brons</a:t>
            </a:r>
            <a:br>
              <a:rPr lang="nl-NL" sz="3000" dirty="0"/>
            </a:br>
            <a:r>
              <a:rPr lang="nl-NL" sz="2000" dirty="0"/>
              <a:t>Beleidsadviseur duurzaamheid</a:t>
            </a:r>
          </a:p>
          <a:p>
            <a:endParaRPr lang="nl-NL" sz="2000" dirty="0"/>
          </a:p>
        </p:txBody>
      </p:sp>
      <p:pic>
        <p:nvPicPr>
          <p:cNvPr id="1026" name="Picture 2">
            <a:extLst>
              <a:ext uri="{FF2B5EF4-FFF2-40B4-BE49-F238E27FC236}">
                <a16:creationId xmlns:a16="http://schemas.microsoft.com/office/drawing/2014/main" id="{ECD41AD2-3D29-4747-AAE2-4308C92C7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709" y="2341791"/>
            <a:ext cx="2453641" cy="2453641"/>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D8904425-2761-4897-BD49-9C854761C06B}"/>
              </a:ext>
            </a:extLst>
          </p:cNvPr>
          <p:cNvPicPr>
            <a:picLocks noChangeAspect="1"/>
          </p:cNvPicPr>
          <p:nvPr/>
        </p:nvPicPr>
        <p:blipFill>
          <a:blip r:embed="rId5"/>
          <a:stretch>
            <a:fillRect/>
          </a:stretch>
        </p:blipFill>
        <p:spPr>
          <a:xfrm>
            <a:off x="4834787" y="2372134"/>
            <a:ext cx="2124282" cy="2423298"/>
          </a:xfrm>
          <a:prstGeom prst="rect">
            <a:avLst/>
          </a:prstGeom>
        </p:spPr>
      </p:pic>
      <p:pic>
        <p:nvPicPr>
          <p:cNvPr id="1028" name="Picture 4" descr="Hanzehogeschool Groningen - SHB">
            <a:extLst>
              <a:ext uri="{FF2B5EF4-FFF2-40B4-BE49-F238E27FC236}">
                <a16:creationId xmlns:a16="http://schemas.microsoft.com/office/drawing/2014/main" id="{0643B41E-1322-4F1E-A4E8-240D748AB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0342" y="274382"/>
            <a:ext cx="4096068" cy="197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00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hoek 1"/>
          <p:cNvSpPr/>
          <p:nvPr/>
        </p:nvSpPr>
        <p:spPr>
          <a:xfrm>
            <a:off x="5754964" y="1"/>
            <a:ext cx="6437036" cy="6857999"/>
          </a:xfrm>
          <a:prstGeom prst="rect">
            <a:avLst/>
          </a:prstGeom>
          <a:solidFill>
            <a:srgbClr val="00A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hape 139"/>
          <p:cNvSpPr txBox="1">
            <a:spLocks/>
          </p:cNvSpPr>
          <p:nvPr/>
        </p:nvSpPr>
        <p:spPr>
          <a:xfrm>
            <a:off x="6476995" y="794454"/>
            <a:ext cx="4359171" cy="4324084"/>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nl-NL" dirty="0">
                <a:solidFill>
                  <a:srgbClr val="FFFFFF"/>
                </a:solidFill>
              </a:rPr>
              <a:t>Groentje</a:t>
            </a:r>
          </a:p>
          <a:p>
            <a:pPr algn="r">
              <a:spcBef>
                <a:spcPts val="0"/>
              </a:spcBef>
            </a:pPr>
            <a:endParaRPr lang="nl-NL" dirty="0">
              <a:solidFill>
                <a:srgbClr val="FFFFFF"/>
              </a:solidFill>
            </a:endParaRPr>
          </a:p>
          <a:p>
            <a:pPr>
              <a:spcBef>
                <a:spcPts val="0"/>
              </a:spcBef>
            </a:pPr>
            <a:r>
              <a:rPr lang="nl-NL" sz="2400" b="1" dirty="0">
                <a:solidFill>
                  <a:schemeClr val="bg1"/>
                </a:solidFill>
              </a:rPr>
              <a:t>Bewustwording en inspiratie</a:t>
            </a:r>
          </a:p>
          <a:p>
            <a:pPr>
              <a:spcBef>
                <a:spcPts val="0"/>
              </a:spcBef>
            </a:pPr>
            <a:endParaRPr lang="nl-NL" sz="2400" b="1" dirty="0">
              <a:solidFill>
                <a:schemeClr val="bg1"/>
              </a:solidFill>
            </a:endParaRPr>
          </a:p>
          <a:p>
            <a:pPr>
              <a:spcBef>
                <a:spcPts val="0"/>
              </a:spcBef>
            </a:pPr>
            <a:r>
              <a:rPr lang="nl-NL" sz="2400" dirty="0">
                <a:solidFill>
                  <a:schemeClr val="bg1"/>
                </a:solidFill>
              </a:rPr>
              <a:t>de student is geraakt door de niet-duurzame problematiek op onze aarde, is doordrongen van het idee dat hij of zij het verschil kan maken (“</a:t>
            </a:r>
            <a:r>
              <a:rPr lang="nl-NL" sz="2400" dirty="0" err="1">
                <a:solidFill>
                  <a:schemeClr val="bg1"/>
                </a:solidFill>
              </a:rPr>
              <a:t>legacy</a:t>
            </a:r>
            <a:r>
              <a:rPr lang="nl-NL" sz="2400" dirty="0">
                <a:solidFill>
                  <a:schemeClr val="bg1"/>
                </a:solidFill>
              </a:rPr>
              <a:t> achterlaten”) en wil het volgende jaar meer! </a:t>
            </a:r>
            <a:endParaRPr lang="en" sz="2400" dirty="0">
              <a:solidFill>
                <a:schemeClr val="bg1"/>
              </a:solidFill>
            </a:endParaRPr>
          </a:p>
        </p:txBody>
      </p:sp>
      <p:sp>
        <p:nvSpPr>
          <p:cNvPr id="9" name="Rechthoek 8"/>
          <p:cNvSpPr/>
          <p:nvPr/>
        </p:nvSpPr>
        <p:spPr>
          <a:xfrm>
            <a:off x="6412109" y="993628"/>
            <a:ext cx="64886" cy="3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utoShape 4" descr="Afbeeldingsresultaat voor duurzaamheid wereldbo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Afbeeldingsresultaat voor duurzaamheid wereldbol"/>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 name="Afbeelding 10">
            <a:hlinkClick r:id="rId3" action="ppaction://hlinksldjump"/>
            <a:extLst>
              <a:ext uri="{FF2B5EF4-FFF2-40B4-BE49-F238E27FC236}">
                <a16:creationId xmlns:a16="http://schemas.microsoft.com/office/drawing/2014/main" id="{9CDBF81F-C918-9248-93CD-86D65C5232C5}"/>
              </a:ext>
            </a:extLst>
          </p:cNvPr>
          <p:cNvPicPr>
            <a:picLocks noChangeAspect="1"/>
          </p:cNvPicPr>
          <p:nvPr/>
        </p:nvPicPr>
        <p:blipFill>
          <a:blip r:embed="rId4"/>
          <a:stretch>
            <a:fillRect/>
          </a:stretch>
        </p:blipFill>
        <p:spPr>
          <a:xfrm>
            <a:off x="120650" y="749413"/>
            <a:ext cx="5359174" cy="5359174"/>
          </a:xfrm>
          <a:prstGeom prst="rect">
            <a:avLst/>
          </a:prstGeom>
        </p:spPr>
      </p:pic>
      <p:pic>
        <p:nvPicPr>
          <p:cNvPr id="10" name="ICON ENERGY POS">
            <a:extLst>
              <a:ext uri="{FF2B5EF4-FFF2-40B4-BE49-F238E27FC236}">
                <a16:creationId xmlns:a16="http://schemas.microsoft.com/office/drawing/2014/main" id="{9C748A2F-1EB4-E842-BA8E-9DCFEA803F35}"/>
              </a:ext>
            </a:extLst>
          </p:cNvPr>
          <p:cNvPicPr>
            <a:picLocks noRot="1" noChangeAspect="1" noResize="1"/>
          </p:cNvPicPr>
          <p:nvPr/>
        </p:nvPicPr>
        <p:blipFill>
          <a:blip r:embed="rId5"/>
          <a:stretch>
            <a:fillRect/>
          </a:stretch>
        </p:blipFill>
        <p:spPr>
          <a:xfrm>
            <a:off x="10574209" y="157741"/>
            <a:ext cx="379448" cy="377939"/>
          </a:xfrm>
          <a:prstGeom prst="rect">
            <a:avLst/>
          </a:prstGeom>
        </p:spPr>
      </p:pic>
      <p:pic>
        <p:nvPicPr>
          <p:cNvPr id="12" name="ICON HEALTHY AGEING POS">
            <a:extLst>
              <a:ext uri="{FF2B5EF4-FFF2-40B4-BE49-F238E27FC236}">
                <a16:creationId xmlns:a16="http://schemas.microsoft.com/office/drawing/2014/main" id="{CE9C7393-D07C-6F48-886C-6097D1984B6D}"/>
              </a:ext>
            </a:extLst>
          </p:cNvPr>
          <p:cNvPicPr>
            <a:picLocks noRot="1" noChangeAspect="1" noResize="1"/>
          </p:cNvPicPr>
          <p:nvPr/>
        </p:nvPicPr>
        <p:blipFill>
          <a:blip r:embed="rId6"/>
          <a:stretch>
            <a:fillRect/>
          </a:stretch>
        </p:blipFill>
        <p:spPr>
          <a:xfrm>
            <a:off x="11060301" y="157741"/>
            <a:ext cx="377543" cy="377939"/>
          </a:xfrm>
          <a:prstGeom prst="rect">
            <a:avLst/>
          </a:prstGeom>
        </p:spPr>
      </p:pic>
      <p:pic>
        <p:nvPicPr>
          <p:cNvPr id="13" name="ICON ENTREPRENEURSHIP POS">
            <a:extLst>
              <a:ext uri="{FF2B5EF4-FFF2-40B4-BE49-F238E27FC236}">
                <a16:creationId xmlns:a16="http://schemas.microsoft.com/office/drawing/2014/main" id="{9197DCDF-D0A2-6A4D-98C2-B91CE61202F4}"/>
              </a:ext>
            </a:extLst>
          </p:cNvPr>
          <p:cNvPicPr>
            <a:picLocks noRot="1" noChangeAspect="1" noResize="1"/>
          </p:cNvPicPr>
          <p:nvPr/>
        </p:nvPicPr>
        <p:blipFill>
          <a:blip r:embed="rId7"/>
          <a:stretch>
            <a:fillRect/>
          </a:stretch>
        </p:blipFill>
        <p:spPr>
          <a:xfrm>
            <a:off x="11526759" y="157741"/>
            <a:ext cx="377924" cy="377939"/>
          </a:xfrm>
          <a:prstGeom prst="rect">
            <a:avLst/>
          </a:prstGeom>
        </p:spPr>
      </p:pic>
      <p:pic>
        <p:nvPicPr>
          <p:cNvPr id="14" name="Afbeelding 13">
            <a:extLst>
              <a:ext uri="{FF2B5EF4-FFF2-40B4-BE49-F238E27FC236}">
                <a16:creationId xmlns:a16="http://schemas.microsoft.com/office/drawing/2014/main" id="{74BF41A9-25C5-4A40-AF2A-B19A138F62D8}"/>
              </a:ext>
            </a:extLst>
          </p:cNvPr>
          <p:cNvPicPr>
            <a:picLocks noChangeAspect="1"/>
          </p:cNvPicPr>
          <p:nvPr/>
        </p:nvPicPr>
        <p:blipFill>
          <a:blip r:embed="rId8"/>
          <a:stretch>
            <a:fillRect/>
          </a:stretch>
        </p:blipFill>
        <p:spPr>
          <a:xfrm>
            <a:off x="0" y="6141938"/>
            <a:ext cx="12191999" cy="724370"/>
          </a:xfrm>
          <a:prstGeom prst="rect">
            <a:avLst/>
          </a:prstGeom>
        </p:spPr>
      </p:pic>
    </p:spTree>
    <p:extLst>
      <p:ext uri="{BB962C8B-B14F-4D97-AF65-F5344CB8AC3E}">
        <p14:creationId xmlns:p14="http://schemas.microsoft.com/office/powerpoint/2010/main" val="30926910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2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hoek 1"/>
          <p:cNvSpPr/>
          <p:nvPr/>
        </p:nvSpPr>
        <p:spPr>
          <a:xfrm>
            <a:off x="-31750" y="0"/>
            <a:ext cx="6437036" cy="6857999"/>
          </a:xfrm>
          <a:prstGeom prst="rect">
            <a:avLst/>
          </a:prstGeom>
          <a:solidFill>
            <a:srgbClr val="00A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hape 139"/>
          <p:cNvSpPr txBox="1">
            <a:spLocks/>
          </p:cNvSpPr>
          <p:nvPr/>
        </p:nvSpPr>
        <p:spPr>
          <a:xfrm>
            <a:off x="690281" y="794453"/>
            <a:ext cx="4359171" cy="4324084"/>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nl-NL" dirty="0">
                <a:solidFill>
                  <a:srgbClr val="FFFFFF"/>
                </a:solidFill>
              </a:rPr>
              <a:t>Green Thinker</a:t>
            </a:r>
          </a:p>
          <a:p>
            <a:pPr algn="r">
              <a:spcBef>
                <a:spcPts val="0"/>
              </a:spcBef>
            </a:pPr>
            <a:endParaRPr lang="nl-NL" dirty="0">
              <a:solidFill>
                <a:srgbClr val="FFFFFF"/>
              </a:solidFill>
            </a:endParaRPr>
          </a:p>
          <a:p>
            <a:pPr>
              <a:spcBef>
                <a:spcPts val="0"/>
              </a:spcBef>
            </a:pPr>
            <a:r>
              <a:rPr lang="nl-NL" sz="2400" b="1" dirty="0">
                <a:solidFill>
                  <a:schemeClr val="bg1"/>
                </a:solidFill>
              </a:rPr>
              <a:t>Verdieping binnen de opleidingen op het eigen vakgebied</a:t>
            </a:r>
          </a:p>
          <a:p>
            <a:pPr>
              <a:spcBef>
                <a:spcPts val="0"/>
              </a:spcBef>
            </a:pPr>
            <a:endParaRPr lang="nl-NL" sz="2400" b="1" dirty="0">
              <a:solidFill>
                <a:schemeClr val="bg1"/>
              </a:solidFill>
            </a:endParaRPr>
          </a:p>
          <a:p>
            <a:pPr>
              <a:spcBef>
                <a:spcPts val="0"/>
              </a:spcBef>
            </a:pPr>
            <a:r>
              <a:rPr lang="nl-NL" sz="2400" dirty="0">
                <a:solidFill>
                  <a:schemeClr val="bg1"/>
                </a:solidFill>
              </a:rPr>
              <a:t>de student verkent duurzaamheid binnen het eigen vakgebied en gaat op zoek naar wat er allemaal gebeurt.</a:t>
            </a:r>
            <a:endParaRPr lang="en" sz="2400" dirty="0">
              <a:solidFill>
                <a:schemeClr val="bg1"/>
              </a:solidFill>
            </a:endParaRPr>
          </a:p>
        </p:txBody>
      </p:sp>
      <p:sp>
        <p:nvSpPr>
          <p:cNvPr id="9" name="Rechthoek 8"/>
          <p:cNvSpPr/>
          <p:nvPr/>
        </p:nvSpPr>
        <p:spPr>
          <a:xfrm>
            <a:off x="625395" y="993627"/>
            <a:ext cx="64886" cy="3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utoShape 4" descr="Afbeeldingsresultaat voor duurzaamheid wereldbo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Afbeeldingsresultaat voor duurzaamheid wereldbol"/>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 name="Afbeelding 10">
            <a:hlinkClick r:id="rId3" action="ppaction://hlinksldjump"/>
            <a:extLst>
              <a:ext uri="{FF2B5EF4-FFF2-40B4-BE49-F238E27FC236}">
                <a16:creationId xmlns:a16="http://schemas.microsoft.com/office/drawing/2014/main" id="{168C58E4-F141-D742-85A9-1CE52F3866D1}"/>
              </a:ext>
            </a:extLst>
          </p:cNvPr>
          <p:cNvPicPr>
            <a:picLocks noChangeAspect="1"/>
          </p:cNvPicPr>
          <p:nvPr/>
        </p:nvPicPr>
        <p:blipFill>
          <a:blip r:embed="rId4"/>
          <a:stretch>
            <a:fillRect/>
          </a:stretch>
        </p:blipFill>
        <p:spPr>
          <a:xfrm>
            <a:off x="6772275" y="719136"/>
            <a:ext cx="5419725" cy="5419725"/>
          </a:xfrm>
          <a:prstGeom prst="rect">
            <a:avLst/>
          </a:prstGeom>
        </p:spPr>
      </p:pic>
      <p:pic>
        <p:nvPicPr>
          <p:cNvPr id="10" name="ICON ENERGY POS">
            <a:extLst>
              <a:ext uri="{FF2B5EF4-FFF2-40B4-BE49-F238E27FC236}">
                <a16:creationId xmlns:a16="http://schemas.microsoft.com/office/drawing/2014/main" id="{24B9EBBA-63BC-4947-8405-F14C4B9258C9}"/>
              </a:ext>
            </a:extLst>
          </p:cNvPr>
          <p:cNvPicPr>
            <a:picLocks noRot="1" noChangeAspect="1" noResize="1"/>
          </p:cNvPicPr>
          <p:nvPr/>
        </p:nvPicPr>
        <p:blipFill>
          <a:blip r:embed="rId5"/>
          <a:stretch>
            <a:fillRect/>
          </a:stretch>
        </p:blipFill>
        <p:spPr>
          <a:xfrm>
            <a:off x="10574209" y="157741"/>
            <a:ext cx="379448" cy="377939"/>
          </a:xfrm>
          <a:prstGeom prst="rect">
            <a:avLst/>
          </a:prstGeom>
        </p:spPr>
      </p:pic>
      <p:pic>
        <p:nvPicPr>
          <p:cNvPr id="12" name="ICON HEALTHY AGEING POS">
            <a:extLst>
              <a:ext uri="{FF2B5EF4-FFF2-40B4-BE49-F238E27FC236}">
                <a16:creationId xmlns:a16="http://schemas.microsoft.com/office/drawing/2014/main" id="{20373691-E8B7-FA40-BCFD-7D35DCBCD205}"/>
              </a:ext>
            </a:extLst>
          </p:cNvPr>
          <p:cNvPicPr>
            <a:picLocks noRot="1" noChangeAspect="1" noResize="1"/>
          </p:cNvPicPr>
          <p:nvPr/>
        </p:nvPicPr>
        <p:blipFill>
          <a:blip r:embed="rId6"/>
          <a:stretch>
            <a:fillRect/>
          </a:stretch>
        </p:blipFill>
        <p:spPr>
          <a:xfrm>
            <a:off x="11060301" y="157741"/>
            <a:ext cx="377543" cy="377939"/>
          </a:xfrm>
          <a:prstGeom prst="rect">
            <a:avLst/>
          </a:prstGeom>
        </p:spPr>
      </p:pic>
      <p:pic>
        <p:nvPicPr>
          <p:cNvPr id="13" name="ICON ENTREPRENEURSHIP POS">
            <a:extLst>
              <a:ext uri="{FF2B5EF4-FFF2-40B4-BE49-F238E27FC236}">
                <a16:creationId xmlns:a16="http://schemas.microsoft.com/office/drawing/2014/main" id="{E985AC19-BE13-BD4B-8C38-BDE03A762CBA}"/>
              </a:ext>
            </a:extLst>
          </p:cNvPr>
          <p:cNvPicPr>
            <a:picLocks noRot="1" noChangeAspect="1" noResize="1"/>
          </p:cNvPicPr>
          <p:nvPr/>
        </p:nvPicPr>
        <p:blipFill>
          <a:blip r:embed="rId7"/>
          <a:stretch>
            <a:fillRect/>
          </a:stretch>
        </p:blipFill>
        <p:spPr>
          <a:xfrm>
            <a:off x="11526759" y="157741"/>
            <a:ext cx="377924" cy="377939"/>
          </a:xfrm>
          <a:prstGeom prst="rect">
            <a:avLst/>
          </a:prstGeom>
        </p:spPr>
      </p:pic>
      <p:pic>
        <p:nvPicPr>
          <p:cNvPr id="14" name="Afbeelding 13">
            <a:extLst>
              <a:ext uri="{FF2B5EF4-FFF2-40B4-BE49-F238E27FC236}">
                <a16:creationId xmlns:a16="http://schemas.microsoft.com/office/drawing/2014/main" id="{6F4D5A23-0295-0A42-92B9-EBB83519AA10}"/>
              </a:ext>
            </a:extLst>
          </p:cNvPr>
          <p:cNvPicPr>
            <a:picLocks noChangeAspect="1"/>
          </p:cNvPicPr>
          <p:nvPr/>
        </p:nvPicPr>
        <p:blipFill>
          <a:blip r:embed="rId8"/>
          <a:stretch>
            <a:fillRect/>
          </a:stretch>
        </p:blipFill>
        <p:spPr>
          <a:xfrm>
            <a:off x="0" y="6141938"/>
            <a:ext cx="12191999" cy="724370"/>
          </a:xfrm>
          <a:prstGeom prst="rect">
            <a:avLst/>
          </a:prstGeom>
        </p:spPr>
      </p:pic>
    </p:spTree>
    <p:extLst>
      <p:ext uri="{BB962C8B-B14F-4D97-AF65-F5344CB8AC3E}">
        <p14:creationId xmlns:p14="http://schemas.microsoft.com/office/powerpoint/2010/main" val="397206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2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hoek 1"/>
          <p:cNvSpPr/>
          <p:nvPr/>
        </p:nvSpPr>
        <p:spPr>
          <a:xfrm>
            <a:off x="5754964" y="1"/>
            <a:ext cx="6437036" cy="6857999"/>
          </a:xfrm>
          <a:prstGeom prst="rect">
            <a:avLst/>
          </a:prstGeom>
          <a:solidFill>
            <a:srgbClr val="00A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dirty="0">
              <a:solidFill>
                <a:schemeClr val="bg1"/>
              </a:solidFill>
            </a:endParaRPr>
          </a:p>
        </p:txBody>
      </p:sp>
      <p:sp>
        <p:nvSpPr>
          <p:cNvPr id="3" name="Shape 139"/>
          <p:cNvSpPr txBox="1">
            <a:spLocks/>
          </p:cNvSpPr>
          <p:nvPr/>
        </p:nvSpPr>
        <p:spPr>
          <a:xfrm>
            <a:off x="6476995" y="794454"/>
            <a:ext cx="4359171" cy="4324084"/>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nl-NL" dirty="0">
                <a:solidFill>
                  <a:srgbClr val="FFFFFF"/>
                </a:solidFill>
              </a:rPr>
              <a:t>Green </a:t>
            </a:r>
            <a:r>
              <a:rPr lang="nl-NL" dirty="0" err="1">
                <a:solidFill>
                  <a:srgbClr val="FFFFFF"/>
                </a:solidFill>
              </a:rPr>
              <a:t>Dreamer</a:t>
            </a:r>
            <a:endParaRPr lang="nl-NL" dirty="0">
              <a:solidFill>
                <a:srgbClr val="FFFFFF"/>
              </a:solidFill>
            </a:endParaRPr>
          </a:p>
          <a:p>
            <a:pPr>
              <a:spcBef>
                <a:spcPts val="0"/>
              </a:spcBef>
            </a:pPr>
            <a:endParaRPr lang="nl-NL" dirty="0">
              <a:solidFill>
                <a:srgbClr val="FFFFFF"/>
              </a:solidFill>
            </a:endParaRPr>
          </a:p>
          <a:p>
            <a:pPr>
              <a:spcBef>
                <a:spcPts val="0"/>
              </a:spcBef>
            </a:pPr>
            <a:r>
              <a:rPr lang="nl-NL" sz="2400" b="1" dirty="0">
                <a:solidFill>
                  <a:schemeClr val="bg1"/>
                </a:solidFill>
              </a:rPr>
              <a:t>Verdieping en verbeelding hoe de toekomst er uit kan zien</a:t>
            </a:r>
            <a:r>
              <a:rPr lang="nl-NL" sz="2400" dirty="0">
                <a:solidFill>
                  <a:schemeClr val="bg1"/>
                </a:solidFill>
              </a:rPr>
              <a:t>.</a:t>
            </a:r>
          </a:p>
          <a:p>
            <a:pPr>
              <a:spcBef>
                <a:spcPts val="0"/>
              </a:spcBef>
            </a:pPr>
            <a:endParaRPr lang="nl-NL" sz="2400" dirty="0">
              <a:solidFill>
                <a:schemeClr val="bg1"/>
              </a:solidFill>
            </a:endParaRPr>
          </a:p>
          <a:p>
            <a:pPr>
              <a:spcBef>
                <a:spcPts val="0"/>
              </a:spcBef>
            </a:pPr>
            <a:r>
              <a:rPr lang="nl-NL" sz="2400" dirty="0">
                <a:solidFill>
                  <a:schemeClr val="bg1"/>
                </a:solidFill>
              </a:rPr>
              <a:t>de student wordt nieuwsgierig en gaat zelf op onderzoek uit.  </a:t>
            </a:r>
          </a:p>
          <a:p>
            <a:pPr>
              <a:spcBef>
                <a:spcPts val="0"/>
              </a:spcBef>
            </a:pPr>
            <a:endParaRPr lang="nl-NL" dirty="0">
              <a:solidFill>
                <a:srgbClr val="FFFFFF"/>
              </a:solidFill>
            </a:endParaRPr>
          </a:p>
          <a:p>
            <a:pPr>
              <a:spcBef>
                <a:spcPts val="0"/>
              </a:spcBef>
            </a:pPr>
            <a:endParaRPr lang="nl-NL" dirty="0">
              <a:solidFill>
                <a:srgbClr val="FFFFFF"/>
              </a:solidFill>
            </a:endParaRPr>
          </a:p>
          <a:p>
            <a:pPr algn="r">
              <a:spcBef>
                <a:spcPts val="0"/>
              </a:spcBef>
            </a:pPr>
            <a:endParaRPr lang="nl-NL" dirty="0">
              <a:solidFill>
                <a:srgbClr val="FFFFFF"/>
              </a:solidFill>
            </a:endParaRPr>
          </a:p>
          <a:p>
            <a:pPr>
              <a:spcBef>
                <a:spcPts val="0"/>
              </a:spcBef>
            </a:pPr>
            <a:endParaRPr lang="en" sz="1600" dirty="0">
              <a:solidFill>
                <a:schemeClr val="bg1"/>
              </a:solidFill>
            </a:endParaRPr>
          </a:p>
        </p:txBody>
      </p:sp>
      <p:sp>
        <p:nvSpPr>
          <p:cNvPr id="9" name="Rechthoek 8"/>
          <p:cNvSpPr/>
          <p:nvPr/>
        </p:nvSpPr>
        <p:spPr>
          <a:xfrm>
            <a:off x="6412109" y="993628"/>
            <a:ext cx="64886" cy="3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utoShape 4" descr="Afbeeldingsresultaat voor duurzaamheid wereldbo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Afbeeldingsresultaat voor duurzaamheid wereldbol"/>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 name="Afbeelding 10">
            <a:hlinkClick r:id="rId3" action="ppaction://hlinksldjump"/>
            <a:extLst>
              <a:ext uri="{FF2B5EF4-FFF2-40B4-BE49-F238E27FC236}">
                <a16:creationId xmlns:a16="http://schemas.microsoft.com/office/drawing/2014/main" id="{0433C38D-4449-B245-98B6-E447871D9AAD}"/>
              </a:ext>
            </a:extLst>
          </p:cNvPr>
          <p:cNvPicPr>
            <a:picLocks noChangeAspect="1"/>
          </p:cNvPicPr>
          <p:nvPr/>
        </p:nvPicPr>
        <p:blipFill>
          <a:blip r:embed="rId4"/>
          <a:stretch>
            <a:fillRect/>
          </a:stretch>
        </p:blipFill>
        <p:spPr>
          <a:xfrm>
            <a:off x="120650" y="473075"/>
            <a:ext cx="5437187" cy="5437187"/>
          </a:xfrm>
          <a:prstGeom prst="rect">
            <a:avLst/>
          </a:prstGeom>
        </p:spPr>
      </p:pic>
      <p:pic>
        <p:nvPicPr>
          <p:cNvPr id="10" name="ICON ENERGY POS">
            <a:extLst>
              <a:ext uri="{FF2B5EF4-FFF2-40B4-BE49-F238E27FC236}">
                <a16:creationId xmlns:a16="http://schemas.microsoft.com/office/drawing/2014/main" id="{F9DBC829-605C-914B-A78F-24EF8318C100}"/>
              </a:ext>
            </a:extLst>
          </p:cNvPr>
          <p:cNvPicPr>
            <a:picLocks noRot="1" noChangeAspect="1" noResize="1"/>
          </p:cNvPicPr>
          <p:nvPr/>
        </p:nvPicPr>
        <p:blipFill>
          <a:blip r:embed="rId5"/>
          <a:stretch>
            <a:fillRect/>
          </a:stretch>
        </p:blipFill>
        <p:spPr>
          <a:xfrm>
            <a:off x="10574209" y="157741"/>
            <a:ext cx="379448" cy="377939"/>
          </a:xfrm>
          <a:prstGeom prst="rect">
            <a:avLst/>
          </a:prstGeom>
        </p:spPr>
      </p:pic>
      <p:pic>
        <p:nvPicPr>
          <p:cNvPr id="12" name="ICON HEALTHY AGEING POS">
            <a:extLst>
              <a:ext uri="{FF2B5EF4-FFF2-40B4-BE49-F238E27FC236}">
                <a16:creationId xmlns:a16="http://schemas.microsoft.com/office/drawing/2014/main" id="{476042F9-4585-4C40-8A74-A71A93A3FBC3}"/>
              </a:ext>
            </a:extLst>
          </p:cNvPr>
          <p:cNvPicPr>
            <a:picLocks noRot="1" noChangeAspect="1" noResize="1"/>
          </p:cNvPicPr>
          <p:nvPr/>
        </p:nvPicPr>
        <p:blipFill>
          <a:blip r:embed="rId6"/>
          <a:stretch>
            <a:fillRect/>
          </a:stretch>
        </p:blipFill>
        <p:spPr>
          <a:xfrm>
            <a:off x="11060301" y="157741"/>
            <a:ext cx="377543" cy="377939"/>
          </a:xfrm>
          <a:prstGeom prst="rect">
            <a:avLst/>
          </a:prstGeom>
        </p:spPr>
      </p:pic>
      <p:pic>
        <p:nvPicPr>
          <p:cNvPr id="13" name="ICON ENTREPRENEURSHIP POS">
            <a:extLst>
              <a:ext uri="{FF2B5EF4-FFF2-40B4-BE49-F238E27FC236}">
                <a16:creationId xmlns:a16="http://schemas.microsoft.com/office/drawing/2014/main" id="{E606108B-7B6F-F440-8742-81D63E12D2B6}"/>
              </a:ext>
            </a:extLst>
          </p:cNvPr>
          <p:cNvPicPr>
            <a:picLocks noRot="1" noChangeAspect="1" noResize="1"/>
          </p:cNvPicPr>
          <p:nvPr/>
        </p:nvPicPr>
        <p:blipFill>
          <a:blip r:embed="rId7"/>
          <a:stretch>
            <a:fillRect/>
          </a:stretch>
        </p:blipFill>
        <p:spPr>
          <a:xfrm>
            <a:off x="11526759" y="157741"/>
            <a:ext cx="377924" cy="377939"/>
          </a:xfrm>
          <a:prstGeom prst="rect">
            <a:avLst/>
          </a:prstGeom>
        </p:spPr>
      </p:pic>
      <p:pic>
        <p:nvPicPr>
          <p:cNvPr id="15" name="Afbeelding 14">
            <a:extLst>
              <a:ext uri="{FF2B5EF4-FFF2-40B4-BE49-F238E27FC236}">
                <a16:creationId xmlns:a16="http://schemas.microsoft.com/office/drawing/2014/main" id="{BEE3CF96-8519-5241-872A-87F48D391216}"/>
              </a:ext>
            </a:extLst>
          </p:cNvPr>
          <p:cNvPicPr>
            <a:picLocks noChangeAspect="1"/>
          </p:cNvPicPr>
          <p:nvPr/>
        </p:nvPicPr>
        <p:blipFill>
          <a:blip r:embed="rId8"/>
          <a:stretch>
            <a:fillRect/>
          </a:stretch>
        </p:blipFill>
        <p:spPr>
          <a:xfrm>
            <a:off x="0" y="6141938"/>
            <a:ext cx="12191999" cy="724370"/>
          </a:xfrm>
          <a:prstGeom prst="rect">
            <a:avLst/>
          </a:prstGeom>
        </p:spPr>
      </p:pic>
    </p:spTree>
    <p:extLst>
      <p:ext uri="{BB962C8B-B14F-4D97-AF65-F5344CB8AC3E}">
        <p14:creationId xmlns:p14="http://schemas.microsoft.com/office/powerpoint/2010/main" val="22515039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2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hoek 1"/>
          <p:cNvSpPr/>
          <p:nvPr/>
        </p:nvSpPr>
        <p:spPr>
          <a:xfrm>
            <a:off x="0" y="0"/>
            <a:ext cx="6437036" cy="6857999"/>
          </a:xfrm>
          <a:prstGeom prst="rect">
            <a:avLst/>
          </a:prstGeom>
          <a:solidFill>
            <a:srgbClr val="00A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hape 139"/>
          <p:cNvSpPr txBox="1">
            <a:spLocks/>
          </p:cNvSpPr>
          <p:nvPr/>
        </p:nvSpPr>
        <p:spPr>
          <a:xfrm>
            <a:off x="722031" y="794453"/>
            <a:ext cx="4564344" cy="4324084"/>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nl-NL" dirty="0">
                <a:solidFill>
                  <a:srgbClr val="FFFFFF"/>
                </a:solidFill>
              </a:rPr>
              <a:t>Green Ambassador</a:t>
            </a:r>
          </a:p>
          <a:p>
            <a:pPr>
              <a:spcBef>
                <a:spcPts val="0"/>
              </a:spcBef>
            </a:pPr>
            <a:endParaRPr lang="nl-NL" dirty="0">
              <a:solidFill>
                <a:srgbClr val="FFFFFF"/>
              </a:solidFill>
            </a:endParaRPr>
          </a:p>
          <a:p>
            <a:pPr>
              <a:spcBef>
                <a:spcPts val="0"/>
              </a:spcBef>
            </a:pPr>
            <a:r>
              <a:rPr lang="nl-NL" sz="2400" b="1" dirty="0">
                <a:solidFill>
                  <a:schemeClr val="bg1"/>
                </a:solidFill>
              </a:rPr>
              <a:t>Afstuderen op duurzaamheid</a:t>
            </a:r>
          </a:p>
          <a:p>
            <a:pPr>
              <a:spcBef>
                <a:spcPts val="0"/>
              </a:spcBef>
            </a:pPr>
            <a:endParaRPr lang="nl-NL" sz="2400" b="1" dirty="0">
              <a:solidFill>
                <a:schemeClr val="bg1"/>
              </a:solidFill>
            </a:endParaRPr>
          </a:p>
          <a:p>
            <a:pPr>
              <a:spcBef>
                <a:spcPts val="0"/>
              </a:spcBef>
            </a:pPr>
            <a:r>
              <a:rPr lang="nl-NL" sz="2400" dirty="0">
                <a:solidFill>
                  <a:schemeClr val="bg1"/>
                </a:solidFill>
              </a:rPr>
              <a:t>de student heeft eigen impact en leeft voor EN IS EEN ROLMODEL</a:t>
            </a:r>
          </a:p>
          <a:p>
            <a:pPr algn="r">
              <a:spcBef>
                <a:spcPts val="0"/>
              </a:spcBef>
            </a:pPr>
            <a:endParaRPr lang="nl-NL" dirty="0">
              <a:solidFill>
                <a:srgbClr val="FFFFFF"/>
              </a:solidFill>
            </a:endParaRPr>
          </a:p>
          <a:p>
            <a:pPr>
              <a:spcBef>
                <a:spcPts val="0"/>
              </a:spcBef>
            </a:pPr>
            <a:endParaRPr lang="en" sz="1600" dirty="0">
              <a:solidFill>
                <a:schemeClr val="bg1"/>
              </a:solidFill>
            </a:endParaRPr>
          </a:p>
        </p:txBody>
      </p:sp>
      <p:sp>
        <p:nvSpPr>
          <p:cNvPr id="9" name="Rechthoek 8"/>
          <p:cNvSpPr/>
          <p:nvPr/>
        </p:nvSpPr>
        <p:spPr>
          <a:xfrm>
            <a:off x="657145" y="993627"/>
            <a:ext cx="64886" cy="3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utoShape 4" descr="Afbeeldingsresultaat voor duurzaamheid wereldbo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Afbeeldingsresultaat voor duurzaamheid wereldbol"/>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 name="Afbeelding 11">
            <a:hlinkClick r:id="rId3" action="ppaction://hlinksldjump"/>
            <a:extLst>
              <a:ext uri="{FF2B5EF4-FFF2-40B4-BE49-F238E27FC236}">
                <a16:creationId xmlns:a16="http://schemas.microsoft.com/office/drawing/2014/main" id="{210FD0BD-7C39-0143-AD1D-AAD119C6788F}"/>
              </a:ext>
            </a:extLst>
          </p:cNvPr>
          <p:cNvPicPr>
            <a:picLocks noChangeAspect="1"/>
          </p:cNvPicPr>
          <p:nvPr/>
        </p:nvPicPr>
        <p:blipFill>
          <a:blip r:embed="rId4"/>
          <a:stretch>
            <a:fillRect/>
          </a:stretch>
        </p:blipFill>
        <p:spPr>
          <a:xfrm>
            <a:off x="6794692" y="1173505"/>
            <a:ext cx="4884041" cy="4396683"/>
          </a:xfrm>
          <a:prstGeom prst="rect">
            <a:avLst/>
          </a:prstGeom>
        </p:spPr>
      </p:pic>
      <p:pic>
        <p:nvPicPr>
          <p:cNvPr id="10" name="ICON ENERGY POS">
            <a:extLst>
              <a:ext uri="{FF2B5EF4-FFF2-40B4-BE49-F238E27FC236}">
                <a16:creationId xmlns:a16="http://schemas.microsoft.com/office/drawing/2014/main" id="{01F0A507-E71C-D54E-945A-1073E7A3B9EE}"/>
              </a:ext>
            </a:extLst>
          </p:cNvPr>
          <p:cNvPicPr>
            <a:picLocks noRot="1" noChangeAspect="1" noResize="1"/>
          </p:cNvPicPr>
          <p:nvPr/>
        </p:nvPicPr>
        <p:blipFill>
          <a:blip r:embed="rId5"/>
          <a:stretch>
            <a:fillRect/>
          </a:stretch>
        </p:blipFill>
        <p:spPr>
          <a:xfrm>
            <a:off x="10574209" y="157741"/>
            <a:ext cx="379448" cy="377939"/>
          </a:xfrm>
          <a:prstGeom prst="rect">
            <a:avLst/>
          </a:prstGeom>
        </p:spPr>
      </p:pic>
      <p:pic>
        <p:nvPicPr>
          <p:cNvPr id="11" name="ICON HEALTHY AGEING POS">
            <a:extLst>
              <a:ext uri="{FF2B5EF4-FFF2-40B4-BE49-F238E27FC236}">
                <a16:creationId xmlns:a16="http://schemas.microsoft.com/office/drawing/2014/main" id="{21024ED1-8C84-DA44-A9E2-14BC979E3308}"/>
              </a:ext>
            </a:extLst>
          </p:cNvPr>
          <p:cNvPicPr>
            <a:picLocks noRot="1" noChangeAspect="1" noResize="1"/>
          </p:cNvPicPr>
          <p:nvPr/>
        </p:nvPicPr>
        <p:blipFill>
          <a:blip r:embed="rId6"/>
          <a:stretch>
            <a:fillRect/>
          </a:stretch>
        </p:blipFill>
        <p:spPr>
          <a:xfrm>
            <a:off x="11060301" y="157741"/>
            <a:ext cx="377543" cy="377939"/>
          </a:xfrm>
          <a:prstGeom prst="rect">
            <a:avLst/>
          </a:prstGeom>
        </p:spPr>
      </p:pic>
      <p:pic>
        <p:nvPicPr>
          <p:cNvPr id="13" name="ICON ENTREPRENEURSHIP POS">
            <a:extLst>
              <a:ext uri="{FF2B5EF4-FFF2-40B4-BE49-F238E27FC236}">
                <a16:creationId xmlns:a16="http://schemas.microsoft.com/office/drawing/2014/main" id="{7E9DC966-469A-F843-A8E4-DB56EF3B25B7}"/>
              </a:ext>
            </a:extLst>
          </p:cNvPr>
          <p:cNvPicPr>
            <a:picLocks noRot="1" noChangeAspect="1" noResize="1"/>
          </p:cNvPicPr>
          <p:nvPr/>
        </p:nvPicPr>
        <p:blipFill>
          <a:blip r:embed="rId7"/>
          <a:stretch>
            <a:fillRect/>
          </a:stretch>
        </p:blipFill>
        <p:spPr>
          <a:xfrm>
            <a:off x="11526759" y="157741"/>
            <a:ext cx="377924" cy="377939"/>
          </a:xfrm>
          <a:prstGeom prst="rect">
            <a:avLst/>
          </a:prstGeom>
        </p:spPr>
      </p:pic>
      <p:pic>
        <p:nvPicPr>
          <p:cNvPr id="14" name="Afbeelding 13">
            <a:extLst>
              <a:ext uri="{FF2B5EF4-FFF2-40B4-BE49-F238E27FC236}">
                <a16:creationId xmlns:a16="http://schemas.microsoft.com/office/drawing/2014/main" id="{175315F1-8F24-FC46-8F90-6B945F888B63}"/>
              </a:ext>
            </a:extLst>
          </p:cNvPr>
          <p:cNvPicPr>
            <a:picLocks noChangeAspect="1"/>
          </p:cNvPicPr>
          <p:nvPr/>
        </p:nvPicPr>
        <p:blipFill>
          <a:blip r:embed="rId8"/>
          <a:stretch>
            <a:fillRect/>
          </a:stretch>
        </p:blipFill>
        <p:spPr>
          <a:xfrm>
            <a:off x="0" y="6141938"/>
            <a:ext cx="12191999" cy="724370"/>
          </a:xfrm>
          <a:prstGeom prst="rect">
            <a:avLst/>
          </a:prstGeom>
        </p:spPr>
      </p:pic>
    </p:spTree>
    <p:extLst>
      <p:ext uri="{BB962C8B-B14F-4D97-AF65-F5344CB8AC3E}">
        <p14:creationId xmlns:p14="http://schemas.microsoft.com/office/powerpoint/2010/main" val="10324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 calcmode="lin" valueType="num">
                                      <p:cBhvr>
                                        <p:cTn id="9" dur="2000" fill="hold"/>
                                        <p:tgtEl>
                                          <p:spTgt spid="12"/>
                                        </p:tgtEl>
                                        <p:attrNameLst>
                                          <p:attrName>style.rotation</p:attrName>
                                        </p:attrNameLst>
                                      </p:cBhvr>
                                      <p:tavLst>
                                        <p:tav tm="0">
                                          <p:val>
                                            <p:fltVal val="90"/>
                                          </p:val>
                                        </p:tav>
                                        <p:tav tm="100000">
                                          <p:val>
                                            <p:fltVal val="0"/>
                                          </p:val>
                                        </p:tav>
                                      </p:tavLst>
                                    </p:anim>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415E6B1-7BCB-43A7-9111-A26506C84778}"/>
              </a:ext>
            </a:extLst>
          </p:cNvPr>
          <p:cNvSpPr>
            <a:spLocks noGrp="1"/>
          </p:cNvSpPr>
          <p:nvPr>
            <p:ph type="body" sz="half" idx="2"/>
          </p:nvPr>
        </p:nvSpPr>
        <p:spPr/>
        <p:txBody>
          <a:bodyPr/>
          <a:lstStyle/>
          <a:p>
            <a:pPr marL="285750" indent="-285750">
              <a:buFont typeface="Arial" panose="020B0604020202020204" pitchFamily="34" charset="0"/>
              <a:buChar char="•"/>
            </a:pPr>
            <a:r>
              <a:rPr lang="nl-NL" dirty="0"/>
              <a:t>Green </a:t>
            </a:r>
            <a:r>
              <a:rPr lang="nl-NL" dirty="0" err="1"/>
              <a:t>Quest</a:t>
            </a:r>
            <a:r>
              <a:rPr lang="nl-NL" dirty="0"/>
              <a:t> 2017</a:t>
            </a:r>
          </a:p>
          <a:p>
            <a:pPr marL="285750" indent="-285750">
              <a:buFont typeface="Arial" panose="020B0604020202020204" pitchFamily="34" charset="0"/>
              <a:buChar char="•"/>
            </a:pPr>
            <a:r>
              <a:rPr lang="nl-NL" dirty="0"/>
              <a:t>Green </a:t>
            </a:r>
            <a:r>
              <a:rPr lang="nl-NL" dirty="0" err="1"/>
              <a:t>Ambassador</a:t>
            </a:r>
            <a:r>
              <a:rPr lang="nl-NL" dirty="0"/>
              <a:t> Program 2018</a:t>
            </a:r>
          </a:p>
          <a:p>
            <a:pPr marL="285750" indent="-285750">
              <a:buFont typeface="Arial" panose="020B0604020202020204" pitchFamily="34" charset="0"/>
              <a:buChar char="•"/>
            </a:pPr>
            <a:r>
              <a:rPr lang="nl-NL" dirty="0"/>
              <a:t>Strategisch Beleidsplan 2021-2026: 3, 4, 7,12 en 17 </a:t>
            </a:r>
          </a:p>
          <a:p>
            <a:pPr marL="285750" indent="-285750">
              <a:buFont typeface="Arial" panose="020B0604020202020204" pitchFamily="34" charset="0"/>
              <a:buChar char="•"/>
            </a:pPr>
            <a:r>
              <a:rPr lang="nl-NL" dirty="0"/>
              <a:t>Integratie in onderwijs</a:t>
            </a:r>
          </a:p>
        </p:txBody>
      </p:sp>
      <p:pic>
        <p:nvPicPr>
          <p:cNvPr id="5" name="Picture 4" descr="Hanzehogeschool Groningen - SHB">
            <a:extLst>
              <a:ext uri="{FF2B5EF4-FFF2-40B4-BE49-F238E27FC236}">
                <a16:creationId xmlns:a16="http://schemas.microsoft.com/office/drawing/2014/main" id="{C0D88C8A-5D4B-41E9-878D-48C2CA13F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932" y="357898"/>
            <a:ext cx="4096068" cy="197890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5C9BC20B-3239-4E6C-BAC1-50AE038387A5}"/>
              </a:ext>
            </a:extLst>
          </p:cNvPr>
          <p:cNvPicPr>
            <a:picLocks noChangeAspect="1"/>
          </p:cNvPicPr>
          <p:nvPr/>
        </p:nvPicPr>
        <p:blipFill rotWithShape="1">
          <a:blip r:embed="rId3"/>
          <a:srcRect l="60455" r="-1707"/>
          <a:stretch/>
        </p:blipFill>
        <p:spPr>
          <a:xfrm>
            <a:off x="745792" y="487281"/>
            <a:ext cx="7169006" cy="5883437"/>
          </a:xfrm>
          <a:prstGeom prst="rect">
            <a:avLst/>
          </a:prstGeom>
        </p:spPr>
      </p:pic>
    </p:spTree>
    <p:extLst>
      <p:ext uri="{BB962C8B-B14F-4D97-AF65-F5344CB8AC3E}">
        <p14:creationId xmlns:p14="http://schemas.microsoft.com/office/powerpoint/2010/main" val="1018335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Strategisch beleidsplan Hanze</a:t>
            </a:r>
            <a:endParaRPr lang="en-US" dirty="0"/>
          </a:p>
        </p:txBody>
      </p:sp>
      <p:sp>
        <p:nvSpPr>
          <p:cNvPr id="7" name="Tijdelijke aanduiding voor inhoud 6"/>
          <p:cNvSpPr>
            <a:spLocks noGrp="1"/>
          </p:cNvSpPr>
          <p:nvPr>
            <p:ph idx="1"/>
          </p:nvPr>
        </p:nvSpPr>
        <p:spPr>
          <a:xfrm>
            <a:off x="7489590" y="1011122"/>
            <a:ext cx="4334548" cy="2736304"/>
          </a:xfrm>
        </p:spPr>
        <p:txBody>
          <a:bodyPr>
            <a:normAutofit fontScale="92500"/>
          </a:bodyPr>
          <a:lstStyle/>
          <a:p>
            <a:pPr marL="0" indent="0">
              <a:buNone/>
            </a:pPr>
            <a:endParaRPr lang="nl-NL" sz="1867" dirty="0"/>
          </a:p>
          <a:p>
            <a:pPr marL="0" indent="0">
              <a:buNone/>
            </a:pPr>
            <a:endParaRPr lang="nl-NL" sz="1867" dirty="0"/>
          </a:p>
          <a:p>
            <a:pPr marL="0" indent="0">
              <a:buNone/>
            </a:pPr>
            <a:r>
              <a:rPr lang="nl-NL" sz="1867" dirty="0"/>
              <a:t>Samen met partners met dezelfde idealen, wereldwijd, werken we aan vernieuwing en aan een leefbare toekomst. Onze studenten, medewerkers en partners delen dezelfde motivatie: een bijdrage leveren aan het oplossen van maatschappelijke vraagstukken.</a:t>
            </a:r>
          </a:p>
        </p:txBody>
      </p:sp>
      <p:sp>
        <p:nvSpPr>
          <p:cNvPr id="9" name="Tijdelijke aanduiding voor tekst 8"/>
          <p:cNvSpPr>
            <a:spLocks noGrp="1"/>
          </p:cNvSpPr>
          <p:nvPr>
            <p:ph type="body" sz="quarter" idx="13"/>
          </p:nvPr>
        </p:nvSpPr>
        <p:spPr/>
        <p:txBody>
          <a:bodyPr/>
          <a:lstStyle/>
          <a:p>
            <a:r>
              <a:rPr lang="nl-NL" dirty="0"/>
              <a:t>We willen van betekenis zijn voor de wereld</a:t>
            </a:r>
            <a:endParaRPr lang="en-US" dirty="0"/>
          </a:p>
        </p:txBody>
      </p:sp>
      <p:sp>
        <p:nvSpPr>
          <p:cNvPr id="10" name="Tijdelijke aanduiding voor inhoud 6"/>
          <p:cNvSpPr txBox="1">
            <a:spLocks/>
          </p:cNvSpPr>
          <p:nvPr/>
        </p:nvSpPr>
        <p:spPr>
          <a:xfrm>
            <a:off x="994197" y="1459619"/>
            <a:ext cx="5005792" cy="5099440"/>
          </a:xfrm>
          <a:prstGeom prst="rect">
            <a:avLst/>
          </a:prstGeom>
        </p:spPr>
        <p:txBody>
          <a:bodyPr>
            <a:normAutofit fontScale="92500" lnSpcReduction="20000"/>
          </a:bodyPr>
          <a:lstStyle>
            <a:lvl1pPr marL="342900" indent="-342900" algn="l" defTabSz="457200" rtl="0" eaLnBrk="0" fontAlgn="base" hangingPunct="0">
              <a:spcBef>
                <a:spcPct val="20000"/>
              </a:spcBef>
              <a:spcAft>
                <a:spcPct val="0"/>
              </a:spcAft>
              <a:buClrTx/>
              <a:buFont typeface="Arial"/>
              <a:buChar char="•"/>
              <a:defRPr sz="1800" kern="1200">
                <a:solidFill>
                  <a:srgbClr val="444444"/>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ClrTx/>
              <a:buFont typeface="Arial" panose="020B0604020202020204" pitchFamily="34" charset="0"/>
              <a:buChar char="–"/>
              <a:defRPr sz="1800" kern="1200">
                <a:solidFill>
                  <a:srgbClr val="444444"/>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ClrTx/>
              <a:buFont typeface="Arial" panose="020B0604020202020204" pitchFamily="34" charset="0"/>
              <a:buChar char="•"/>
              <a:defRPr sz="1800" kern="1200">
                <a:solidFill>
                  <a:srgbClr val="444444"/>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ClrTx/>
              <a:buFont typeface="Arial" panose="020B0604020202020204" pitchFamily="34" charset="0"/>
              <a:buChar char="–"/>
              <a:defRPr sz="1800" kern="1200">
                <a:solidFill>
                  <a:srgbClr val="444444"/>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ClrTx/>
              <a:buFont typeface="Arial" panose="020B0604020202020204" pitchFamily="34" charset="0"/>
              <a:buChar char="»"/>
              <a:defRPr sz="1800" kern="1200">
                <a:solidFill>
                  <a:srgbClr val="444444"/>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20000"/>
              </a:spcBef>
              <a:spcAft>
                <a:spcPct val="0"/>
              </a:spcAft>
              <a:buClrTx/>
              <a:buSzTx/>
              <a:buFont typeface="Arial"/>
              <a:buNone/>
              <a:tabLst/>
              <a:defRPr/>
            </a:pPr>
            <a:endParaRPr kumimoji="0" lang="nl-NL" sz="2400" b="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endParaRPr>
          </a:p>
          <a:p>
            <a:pPr marL="0" marR="0" lvl="0" indent="0" algn="l" defTabSz="609585" rtl="0" eaLnBrk="0" fontAlgn="base" latinLnBrk="0" hangingPunct="0">
              <a:lnSpc>
                <a:spcPct val="100000"/>
              </a:lnSpc>
              <a:spcBef>
                <a:spcPct val="20000"/>
              </a:spcBef>
              <a:spcAft>
                <a:spcPct val="0"/>
              </a:spcAft>
              <a:buClrTx/>
              <a:buSzTx/>
              <a:buFont typeface="Arial"/>
              <a:buNone/>
              <a:tabLst/>
              <a:defRPr/>
            </a:pPr>
            <a:endParaRPr kumimoji="0" lang="nl-NL" sz="2400" b="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endParaRPr>
          </a:p>
          <a:p>
            <a:pPr marL="0" marR="0" lvl="0" indent="0" algn="l" defTabSz="609585" rtl="0" eaLnBrk="0" fontAlgn="base" latinLnBrk="0" hangingPunct="0">
              <a:lnSpc>
                <a:spcPct val="100000"/>
              </a:lnSpc>
              <a:spcBef>
                <a:spcPct val="20000"/>
              </a:spcBef>
              <a:spcAft>
                <a:spcPct val="0"/>
              </a:spcAft>
              <a:buClrTx/>
              <a:buSzTx/>
              <a:buFont typeface="Arial"/>
              <a:buNone/>
              <a:tabLst/>
              <a:defRPr/>
            </a:pPr>
            <a:r>
              <a:rPr kumimoji="0" lang="nl-NL" sz="2400" b="1" i="0" u="none" strike="noStrike" kern="1200" cap="none" spc="0" normalizeH="0" baseline="0" noProof="0" dirty="0">
                <a:ln>
                  <a:noFill/>
                </a:ln>
                <a:solidFill>
                  <a:srgbClr val="EE7F00"/>
                </a:solidFill>
                <a:effectLst/>
                <a:uLnTx/>
                <a:uFillTx/>
                <a:latin typeface="Arial"/>
                <a:ea typeface="MS PGothic" panose="020B0600070205080204" pitchFamily="34" charset="-128"/>
                <a:cs typeface="Arial"/>
              </a:rPr>
              <a:t>Vier maatschappelijke opdrachten</a:t>
            </a:r>
          </a:p>
          <a:p>
            <a:pPr marL="0" marR="0" lvl="0" indent="0" algn="l" defTabSz="609585" rtl="0" eaLnBrk="0" fontAlgn="base" latinLnBrk="0" hangingPunct="0">
              <a:lnSpc>
                <a:spcPct val="100000"/>
              </a:lnSpc>
              <a:spcBef>
                <a:spcPct val="20000"/>
              </a:spcBef>
              <a:spcAft>
                <a:spcPct val="0"/>
              </a:spcAft>
              <a:buClrTx/>
              <a:buSzTx/>
              <a:buFont typeface="Arial"/>
              <a:buNone/>
              <a:tabLst/>
              <a:defRPr/>
            </a:pPr>
            <a:endParaRPr kumimoji="0" lang="nl-NL" sz="2400" b="1"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endParaRPr>
          </a:p>
          <a:p>
            <a:pPr defTabSz="609585">
              <a:defRPr/>
            </a:pPr>
            <a:r>
              <a:rPr kumimoji="0" lang="nl-NL" sz="240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rPr>
              <a:t>Een leefbaar en duurzaam Noord-Nederland</a:t>
            </a:r>
          </a:p>
          <a:p>
            <a:pPr defTabSz="609585">
              <a:defRPr/>
            </a:pPr>
            <a:endParaRPr kumimoji="0" lang="nl-NL" sz="240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endParaRPr>
          </a:p>
          <a:p>
            <a:pPr defTabSz="609585">
              <a:defRPr/>
            </a:pPr>
            <a:r>
              <a:rPr kumimoji="0" lang="nl-NL" sz="240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rPr>
              <a:t>Transitie naar een gezonde en actieve samenleving</a:t>
            </a:r>
          </a:p>
          <a:p>
            <a:pPr defTabSz="609585">
              <a:defRPr/>
            </a:pPr>
            <a:endParaRPr kumimoji="0" lang="nl-NL" sz="240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endParaRPr>
          </a:p>
          <a:p>
            <a:pPr defTabSz="609585">
              <a:defRPr/>
            </a:pPr>
            <a:r>
              <a:rPr kumimoji="0" lang="nl-NL" sz="240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rPr>
              <a:t>Energietransitie en circulariteit, duurzaamheid met en voor iedereen </a:t>
            </a:r>
          </a:p>
          <a:p>
            <a:pPr defTabSz="609585">
              <a:defRPr/>
            </a:pPr>
            <a:endParaRPr kumimoji="0" lang="nl-NL" sz="240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endParaRPr>
          </a:p>
          <a:p>
            <a:pPr defTabSz="609585">
              <a:defRPr/>
            </a:pPr>
            <a:r>
              <a:rPr kumimoji="0" lang="nl-NL" sz="240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rPr>
              <a:t>Digitale transformatie </a:t>
            </a:r>
          </a:p>
          <a:p>
            <a:pPr marL="0" marR="0" lvl="0" indent="0" algn="l" defTabSz="609585" rtl="0" eaLnBrk="0" fontAlgn="base" latinLnBrk="0" hangingPunct="0">
              <a:lnSpc>
                <a:spcPct val="100000"/>
              </a:lnSpc>
              <a:spcBef>
                <a:spcPct val="20000"/>
              </a:spcBef>
              <a:spcAft>
                <a:spcPct val="0"/>
              </a:spcAft>
              <a:buClrTx/>
              <a:buSzTx/>
              <a:buFont typeface="Arial"/>
              <a:buNone/>
              <a:tabLst/>
              <a:defRPr/>
            </a:pPr>
            <a:endParaRPr kumimoji="0" lang="nl-NL" sz="2400" b="0" i="0" u="none" strike="noStrike" kern="1200" cap="none" spc="0" normalizeH="0" baseline="0" noProof="0" dirty="0">
              <a:ln>
                <a:noFill/>
              </a:ln>
              <a:solidFill>
                <a:srgbClr val="444444"/>
              </a:solidFill>
              <a:effectLst/>
              <a:uLnTx/>
              <a:uFillTx/>
              <a:latin typeface="Arial"/>
              <a:ea typeface="MS PGothic" panose="020B0600070205080204" pitchFamily="34" charset="-128"/>
              <a:cs typeface="Arial"/>
            </a:endParaRPr>
          </a:p>
        </p:txBody>
      </p:sp>
      <p:pic>
        <p:nvPicPr>
          <p:cNvPr id="11" name="Afbeelding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0989">
            <a:off x="11168149" y="3440727"/>
            <a:ext cx="799003" cy="799003"/>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678">
            <a:off x="10561441" y="4054980"/>
            <a:ext cx="799003" cy="799003"/>
          </a:xfrm>
          <a:prstGeom prst="rect">
            <a:avLst/>
          </a:prstGeom>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4663" y="4356504"/>
            <a:ext cx="789589" cy="789589"/>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826">
            <a:off x="10685635" y="5110792"/>
            <a:ext cx="777197" cy="777197"/>
          </a:xfrm>
          <a:prstGeom prst="rect">
            <a:avLst/>
          </a:prstGeom>
        </p:spPr>
      </p:pic>
      <p:pic>
        <p:nvPicPr>
          <p:cNvPr id="15" name="Afbeelding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3481">
            <a:off x="11281040" y="5522918"/>
            <a:ext cx="786609" cy="786609"/>
          </a:xfrm>
          <a:prstGeom prst="rect">
            <a:avLst/>
          </a:prstGeom>
        </p:spPr>
      </p:pic>
    </p:spTree>
    <p:extLst>
      <p:ext uri="{BB962C8B-B14F-4D97-AF65-F5344CB8AC3E}">
        <p14:creationId xmlns:p14="http://schemas.microsoft.com/office/powerpoint/2010/main" val="1511356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1066800" y="642593"/>
            <a:ext cx="10058400" cy="5598816"/>
          </a:xfrm>
        </p:spPr>
        <p:txBody>
          <a:bodyPr/>
          <a:lstStyle/>
          <a:p>
            <a:pPr algn="ctr"/>
            <a:r>
              <a:rPr lang="nl-NL" dirty="0"/>
              <a:t>Inspiratievoorbeelden</a:t>
            </a:r>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939" y="3375838"/>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08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a:xfrm>
            <a:off x="994833" y="766234"/>
            <a:ext cx="10382251" cy="647700"/>
          </a:xfrm>
        </p:spPr>
        <p:txBody>
          <a:bodyPr>
            <a:normAutofit fontScale="90000"/>
          </a:bodyPr>
          <a:lstStyle/>
          <a:p>
            <a:pPr>
              <a:defRPr/>
            </a:pPr>
            <a:r>
              <a:rPr lang="nl-NL" dirty="0">
                <a:latin typeface="Arial" charset="0"/>
                <a:ea typeface="ＭＳ Ｐゴシック" charset="0"/>
              </a:rPr>
              <a:t>Green </a:t>
            </a:r>
            <a:r>
              <a:rPr lang="nl-NL" dirty="0" err="1">
                <a:latin typeface="Arial" charset="0"/>
                <a:ea typeface="ＭＳ Ｐゴシック" charset="0"/>
              </a:rPr>
              <a:t>Ambassadors</a:t>
            </a:r>
            <a:endParaRPr lang="nl-NL" dirty="0">
              <a:latin typeface="Arial" charset="0"/>
              <a:ea typeface="ＭＳ Ｐゴシック" charset="0"/>
            </a:endParaRPr>
          </a:p>
        </p:txBody>
      </p:sp>
      <p:sp>
        <p:nvSpPr>
          <p:cNvPr id="11267" name="Tijdelijke aanduiding voor inhoud 2"/>
          <p:cNvSpPr>
            <a:spLocks noGrp="1"/>
          </p:cNvSpPr>
          <p:nvPr>
            <p:ph idx="1"/>
          </p:nvPr>
        </p:nvSpPr>
        <p:spPr bwMode="auto">
          <a:xfrm>
            <a:off x="719403" y="1508787"/>
            <a:ext cx="10477500" cy="4657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rmAutofit/>
          </a:bodyPr>
          <a:lstStyle/>
          <a:p>
            <a:r>
              <a:rPr lang="nl-NL" sz="2000" dirty="0">
                <a:hlinkClick r:id="rId2"/>
              </a:rPr>
              <a:t>https://www.hanze.nl/nld/organisatie/themas/duurzaamheid/organisatie/doelstellingen/elke-student-ambassadeur</a:t>
            </a:r>
          </a:p>
          <a:p>
            <a:r>
              <a:rPr lang="nl-NL" sz="2000" dirty="0">
                <a:hlinkClick r:id="rId2"/>
              </a:rPr>
              <a:t>https://youtu.be/R3qnQQiCbvo</a:t>
            </a:r>
            <a:endParaRPr lang="nl-NL" sz="2000" dirty="0"/>
          </a:p>
          <a:p>
            <a:pPr marL="0" indent="0">
              <a:buNone/>
            </a:pPr>
            <a:endParaRPr lang="nl-NL" altLang="nl-NL" sz="2133" dirty="0">
              <a:latin typeface="Arial" panose="020B0604020202020204" pitchFamily="34" charset="0"/>
              <a:cs typeface="Arial" panose="020B0604020202020204" pitchFamily="34" charset="0"/>
            </a:endParaRPr>
          </a:p>
        </p:txBody>
      </p:sp>
      <p:sp>
        <p:nvSpPr>
          <p:cNvPr id="11269" name="Tijdelijke aanduiding voor dianumm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fld id="{FBC3FE77-1D2E-42ED-8EF5-80F7BE1A1E31}" type="slidenum">
              <a:rPr lang="nl-NL" altLang="nl-NL" sz="1333" baseline="0">
                <a:solidFill>
                  <a:srgbClr val="898989"/>
                </a:solidFill>
              </a:rPr>
              <a:pPr defTabSz="1219170" eaLnBrk="0" fontAlgn="base" hangingPunct="0">
                <a:spcBef>
                  <a:spcPct val="0"/>
                </a:spcBef>
                <a:spcAft>
                  <a:spcPct val="0"/>
                </a:spcAft>
              </a:pPr>
              <a:t>27</a:t>
            </a:fld>
            <a:endParaRPr lang="nl-NL" altLang="nl-NL" sz="1333" baseline="0">
              <a:solidFill>
                <a:srgbClr val="898989"/>
              </a:solidFill>
            </a:endParaRPr>
          </a:p>
        </p:txBody>
      </p:sp>
      <p:sp>
        <p:nvSpPr>
          <p:cNvPr id="11270" name="Tijdelijke aanduiding voor datum 5"/>
          <p:cNvSpPr>
            <a:spLocks noGrp="1"/>
          </p:cNvSpPr>
          <p:nvPr>
            <p:ph type="dt"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pPr defTabSz="1219170" eaLnBrk="0" fontAlgn="base" hangingPunct="0">
              <a:spcBef>
                <a:spcPct val="0"/>
              </a:spcBef>
              <a:spcAft>
                <a:spcPct val="0"/>
              </a:spcAft>
            </a:pPr>
            <a:fld id="{E876095E-347E-4BB6-AD3F-1A61498A5D39}" type="datetime1">
              <a:rPr lang="nl-NL" altLang="nl-NL" sz="1333" baseline="0">
                <a:solidFill>
                  <a:srgbClr val="898989"/>
                </a:solidFill>
              </a:rPr>
              <a:pPr defTabSz="1219170" eaLnBrk="0" fontAlgn="base" hangingPunct="0">
                <a:spcBef>
                  <a:spcPct val="0"/>
                </a:spcBef>
                <a:spcAft>
                  <a:spcPct val="0"/>
                </a:spcAft>
              </a:pPr>
              <a:t>21-6-2022</a:t>
            </a:fld>
            <a:endParaRPr lang="nl-NL" altLang="nl-NL" sz="1333" baseline="0">
              <a:solidFill>
                <a:srgbClr val="898989"/>
              </a:solidFill>
            </a:endParaRPr>
          </a:p>
        </p:txBody>
      </p:sp>
      <p:sp>
        <p:nvSpPr>
          <p:cNvPr id="2" name="Tijdelijke aanduiding voor voettekst 1"/>
          <p:cNvSpPr>
            <a:spLocks noGrp="1"/>
          </p:cNvSpPr>
          <p:nvPr>
            <p:ph type="ftr" sz="quarter" idx="16"/>
          </p:nvPr>
        </p:nvSpPr>
        <p:spPr/>
        <p:txBody>
          <a:bodyPr/>
          <a:lstStyle/>
          <a:p>
            <a:pPr defTabSz="1219170" eaLnBrk="0" fontAlgn="base" hangingPunct="0">
              <a:spcBef>
                <a:spcPct val="0"/>
              </a:spcBef>
              <a:spcAft>
                <a:spcPct val="0"/>
              </a:spcAft>
              <a:defRPr/>
            </a:pPr>
            <a:r>
              <a:rPr lang="nl-NL">
                <a:solidFill>
                  <a:prstClr val="black">
                    <a:tint val="75000"/>
                  </a:prstClr>
                </a:solidFill>
              </a:rPr>
              <a:t>Titel presentatie (via kop- en voettekst)</a:t>
            </a:r>
          </a:p>
        </p:txBody>
      </p:sp>
      <p:sp>
        <p:nvSpPr>
          <p:cNvPr id="3" name="AutoShape 2" descr="https://www.hanze.nl/assets/facilitair-bedrijf/fb-leveranciersmanagement/PublishingImages/Hanze-PL-ST/greenambday.jp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endParaRPr lang="nl-NL" sz="3200" baseline="-25000">
              <a:solidFill>
                <a:prstClr val="black"/>
              </a:solidFill>
              <a:latin typeface="Arial" panose="020B0604020202020204" pitchFamily="34" charset="0"/>
              <a:ea typeface="MS PGothic" panose="020B0600070205080204" pitchFamily="34" charset="-128"/>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33" y="2723159"/>
            <a:ext cx="7419992" cy="3999375"/>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765" y="1971765"/>
            <a:ext cx="4682644" cy="2972380"/>
          </a:xfrm>
          <a:prstGeom prst="rect">
            <a:avLst/>
          </a:prstGeom>
        </p:spPr>
      </p:pic>
    </p:spTree>
    <p:extLst>
      <p:ext uri="{BB962C8B-B14F-4D97-AF65-F5344CB8AC3E}">
        <p14:creationId xmlns:p14="http://schemas.microsoft.com/office/powerpoint/2010/main" val="299668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a:xfrm>
            <a:off x="994833" y="766234"/>
            <a:ext cx="10382251" cy="647700"/>
          </a:xfrm>
          <a:noFill/>
        </p:spPr>
        <p:txBody>
          <a:bodyPr>
            <a:normAutofit fontScale="90000"/>
          </a:bodyPr>
          <a:lstStyle/>
          <a:p>
            <a:pPr>
              <a:defRPr/>
            </a:pPr>
            <a:r>
              <a:rPr lang="nl-NL" dirty="0">
                <a:latin typeface="Arial" charset="0"/>
                <a:ea typeface="ＭＳ Ｐゴシック" charset="0"/>
              </a:rPr>
              <a:t>IWP Klimaatadaptatie</a:t>
            </a:r>
          </a:p>
        </p:txBody>
      </p:sp>
      <p:sp>
        <p:nvSpPr>
          <p:cNvPr id="11268" name="Tijdelijke aanduiding voor tekst 3"/>
          <p:cNvSpPr>
            <a:spLocks noGrp="1"/>
          </p:cNvSpPr>
          <p:nvPr>
            <p:ph type="body" sz="quarter" idx="13"/>
          </p:nvPr>
        </p:nvSpPr>
        <p:spPr bwMode="auto">
          <a:xfrm>
            <a:off x="994833" y="1341967"/>
            <a:ext cx="10382251" cy="35771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p>
            <a:r>
              <a:rPr lang="nl-NL" b="0" dirty="0"/>
              <a:t>​Hoe bereiken we een klimaatbestendige stad en regio?</a:t>
            </a:r>
            <a:endParaRPr lang="nl-NL" altLang="nl-NL" dirty="0">
              <a:latin typeface="Arial" panose="020B0604020202020204" pitchFamily="34" charset="0"/>
              <a:cs typeface="Arial" panose="020B0604020202020204" pitchFamily="34" charset="0"/>
            </a:endParaRPr>
          </a:p>
        </p:txBody>
      </p:sp>
      <p:sp>
        <p:nvSpPr>
          <p:cNvPr id="11269" name="Tijdelijke aanduiding voor dianummer 4"/>
          <p:cNvSpPr>
            <a:spLocks noGrp="1"/>
          </p:cNvSpPr>
          <p:nvPr>
            <p:ph type="sldNum" sz="quarter" idx="1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MS PGothic" panose="020B0600070205080204" pitchFamily="34" charset="-128"/>
              </a:defRPr>
            </a:lvl1pPr>
            <a:lvl2pPr marL="990575" indent="-380990">
              <a:defRPr sz="3200" baseline="-25000">
                <a:solidFill>
                  <a:schemeClr val="tx1"/>
                </a:solidFill>
                <a:latin typeface="Arial" panose="020B0604020202020204" pitchFamily="34" charset="0"/>
                <a:ea typeface="MS PGothic" panose="020B0600070205080204" pitchFamily="34" charset="-128"/>
              </a:defRPr>
            </a:lvl2pPr>
            <a:lvl3pPr marL="1523962" indent="-304792">
              <a:defRPr sz="3200" baseline="-25000">
                <a:solidFill>
                  <a:schemeClr val="tx1"/>
                </a:solidFill>
                <a:latin typeface="Arial" panose="020B0604020202020204" pitchFamily="34" charset="0"/>
                <a:ea typeface="MS PGothic" panose="020B0600070205080204" pitchFamily="34" charset="-128"/>
              </a:defRPr>
            </a:lvl3pPr>
            <a:lvl4pPr marL="2133547" indent="-304792">
              <a:defRPr sz="3200" baseline="-25000">
                <a:solidFill>
                  <a:schemeClr val="tx1"/>
                </a:solidFill>
                <a:latin typeface="Arial" panose="020B0604020202020204" pitchFamily="34" charset="0"/>
                <a:ea typeface="MS PGothic" panose="020B0600070205080204" pitchFamily="34" charset="-128"/>
              </a:defRPr>
            </a:lvl4pPr>
            <a:lvl5pPr marL="2743131" indent="-304792">
              <a:defRPr sz="3200" baseline="-250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fld id="{FBC3FE77-1D2E-42ED-8EF5-80F7BE1A1E31}" type="slidenum">
              <a:rPr kumimoji="0" lang="nl-NL" altLang="nl-NL" sz="1333"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1219170" rtl="0" eaLnBrk="0" fontAlgn="base" latinLnBrk="0" hangingPunct="0">
                <a:lnSpc>
                  <a:spcPct val="100000"/>
                </a:lnSpc>
                <a:spcBef>
                  <a:spcPct val="0"/>
                </a:spcBef>
                <a:spcAft>
                  <a:spcPct val="0"/>
                </a:spcAft>
                <a:buClrTx/>
                <a:buSzTx/>
                <a:buFontTx/>
                <a:buNone/>
                <a:tabLst/>
                <a:defRPr/>
              </a:pPr>
              <a:t>28</a:t>
            </a:fld>
            <a:endParaRPr kumimoji="0" lang="nl-NL" altLang="nl-NL" sz="1333"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pic>
        <p:nvPicPr>
          <p:cNvPr id="12" name="Afbeelding 11">
            <a:extLst>
              <a:ext uri="{FF2B5EF4-FFF2-40B4-BE49-F238E27FC236}">
                <a16:creationId xmlns:a16="http://schemas.microsoft.com/office/drawing/2014/main" id="{7A9543A5-E6A6-344F-ABFB-A3E29405F85D}"/>
              </a:ext>
            </a:extLst>
          </p:cNvPr>
          <p:cNvPicPr>
            <a:picLocks noChangeAspect="1"/>
          </p:cNvPicPr>
          <p:nvPr/>
        </p:nvPicPr>
        <p:blipFill>
          <a:blip r:embed="rId3"/>
          <a:stretch>
            <a:fillRect/>
          </a:stretch>
        </p:blipFill>
        <p:spPr>
          <a:xfrm>
            <a:off x="0" y="6141938"/>
            <a:ext cx="12191999" cy="724370"/>
          </a:xfrm>
          <a:prstGeom prst="rect">
            <a:avLst/>
          </a:prstGeom>
        </p:spPr>
      </p:pic>
      <p:pic>
        <p:nvPicPr>
          <p:cNvPr id="13" name="Afbeelding 12">
            <a:hlinkClick r:id="rId4" action="ppaction://hlinksldjump"/>
            <a:extLst>
              <a:ext uri="{FF2B5EF4-FFF2-40B4-BE49-F238E27FC236}">
                <a16:creationId xmlns:a16="http://schemas.microsoft.com/office/drawing/2014/main" id="{210FD0BD-7C39-0143-AD1D-AAD119C6788F}"/>
              </a:ext>
            </a:extLst>
          </p:cNvPr>
          <p:cNvPicPr>
            <a:picLocks noChangeAspect="1"/>
          </p:cNvPicPr>
          <p:nvPr/>
        </p:nvPicPr>
        <p:blipFill>
          <a:blip r:embed="rId5"/>
          <a:stretch>
            <a:fillRect/>
          </a:stretch>
        </p:blipFill>
        <p:spPr>
          <a:xfrm>
            <a:off x="9025578" y="3669905"/>
            <a:ext cx="2665831" cy="2399819"/>
          </a:xfrm>
          <a:prstGeom prst="rect">
            <a:avLst/>
          </a:prstGeom>
        </p:spPr>
      </p:pic>
      <p:sp>
        <p:nvSpPr>
          <p:cNvPr id="11" name="Tekstvak 10">
            <a:extLst>
              <a:ext uri="{FF2B5EF4-FFF2-40B4-BE49-F238E27FC236}">
                <a16:creationId xmlns:a16="http://schemas.microsoft.com/office/drawing/2014/main" id="{2D36D46D-26F1-73C2-8378-C9F800F4CE34}"/>
              </a:ext>
            </a:extLst>
          </p:cNvPr>
          <p:cNvSpPr txBox="1"/>
          <p:nvPr/>
        </p:nvSpPr>
        <p:spPr>
          <a:xfrm>
            <a:off x="583324" y="2016335"/>
            <a:ext cx="8556734" cy="646331"/>
          </a:xfrm>
          <a:prstGeom prst="rect">
            <a:avLst/>
          </a:prstGeom>
          <a:noFill/>
        </p:spPr>
        <p:txBody>
          <a:bodyPr wrap="square">
            <a:spAutoFit/>
          </a:bodyPr>
          <a:lstStyle/>
          <a:p>
            <a:r>
              <a:rPr lang="nl-NL" dirty="0">
                <a:hlinkClick r:id="rId6"/>
              </a:rPr>
              <a:t>https://vimeo.com/645155802</a:t>
            </a:r>
            <a:endParaRPr lang="nl-NL" dirty="0"/>
          </a:p>
          <a:p>
            <a:endParaRPr lang="nl-NL" dirty="0"/>
          </a:p>
        </p:txBody>
      </p:sp>
    </p:spTree>
    <p:extLst>
      <p:ext uri="{BB962C8B-B14F-4D97-AF65-F5344CB8AC3E}">
        <p14:creationId xmlns:p14="http://schemas.microsoft.com/office/powerpoint/2010/main" val="277617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 calcmode="lin" valueType="num">
                                      <p:cBhvr>
                                        <p:cTn id="9" dur="2000" fill="hold"/>
                                        <p:tgtEl>
                                          <p:spTgt spid="13"/>
                                        </p:tgtEl>
                                        <p:attrNameLst>
                                          <p:attrName>style.rotation</p:attrName>
                                        </p:attrNameLst>
                                      </p:cBhvr>
                                      <p:tavLst>
                                        <p:tav tm="0">
                                          <p:val>
                                            <p:fltVal val="90"/>
                                          </p:val>
                                        </p:tav>
                                        <p:tav tm="100000">
                                          <p:val>
                                            <p:fltVal val="0"/>
                                          </p:val>
                                        </p:tav>
                                      </p:tavLst>
                                    </p:anim>
                                    <p:animEffect transition="in" filter="fad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A4B101-ADB6-C94C-855A-F4B05C44189F}"/>
              </a:ext>
            </a:extLst>
          </p:cNvPr>
          <p:cNvSpPr>
            <a:spLocks noChangeArrowheads="1"/>
          </p:cNvSpPr>
          <p:nvPr/>
        </p:nvSpPr>
        <p:spPr bwMode="auto">
          <a:xfrm>
            <a:off x="2265603" y="776569"/>
            <a:ext cx="19739271" cy="45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nl-NL" sz="3200" b="0" i="0" u="none" strike="noStrike" kern="1200" cap="none" spc="0" normalizeH="0" baseline="-2500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7" name="Titel 6">
            <a:extLst>
              <a:ext uri="{FF2B5EF4-FFF2-40B4-BE49-F238E27FC236}">
                <a16:creationId xmlns:a16="http://schemas.microsoft.com/office/drawing/2014/main" id="{9A885E01-B4A7-324D-9D3A-73DE2B6F25BD}"/>
              </a:ext>
            </a:extLst>
          </p:cNvPr>
          <p:cNvSpPr>
            <a:spLocks noGrp="1"/>
          </p:cNvSpPr>
          <p:nvPr>
            <p:ph type="title"/>
          </p:nvPr>
        </p:nvSpPr>
        <p:spPr>
          <a:xfrm>
            <a:off x="563891" y="390220"/>
            <a:ext cx="10382400" cy="648000"/>
          </a:xfrm>
        </p:spPr>
        <p:txBody>
          <a:bodyPr/>
          <a:lstStyle/>
          <a:p>
            <a:r>
              <a:rPr lang="nl-NL" dirty="0"/>
              <a:t>Betaalbare en duurzame energie</a:t>
            </a:r>
          </a:p>
        </p:txBody>
      </p:sp>
      <p:pic>
        <p:nvPicPr>
          <p:cNvPr id="7170" name="Picture 2" descr="Nog plaatsen beschikbaar voor de Energy Kickstart Week">
            <a:extLst>
              <a:ext uri="{FF2B5EF4-FFF2-40B4-BE49-F238E27FC236}">
                <a16:creationId xmlns:a16="http://schemas.microsoft.com/office/drawing/2014/main" id="{4DAAF808-9C89-304A-8AD7-23E535526F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6500" y="2570344"/>
            <a:ext cx="463550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lexibel praktijkcomplex voor energietransitie - DE UNIE ARCHITECTEN">
            <a:extLst>
              <a:ext uri="{FF2B5EF4-FFF2-40B4-BE49-F238E27FC236}">
                <a16:creationId xmlns:a16="http://schemas.microsoft.com/office/drawing/2014/main" id="{4F49889F-E0E5-4647-B5BE-9C74EA48F71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0362" y="2228261"/>
            <a:ext cx="6910070" cy="43309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ome - Entrance">
            <a:extLst>
              <a:ext uri="{FF2B5EF4-FFF2-40B4-BE49-F238E27FC236}">
                <a16:creationId xmlns:a16="http://schemas.microsoft.com/office/drawing/2014/main" id="{D2249133-7128-CD4F-A1D8-1EEC47B7B1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609" y="1195264"/>
            <a:ext cx="3447962" cy="9050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Groningen houdt online festival over klimaatadaptatie">
            <a:extLst>
              <a:ext uri="{FF2B5EF4-FFF2-40B4-BE49-F238E27FC236}">
                <a16:creationId xmlns:a16="http://schemas.microsoft.com/office/drawing/2014/main" id="{F15D1FC2-7D5A-204B-B84E-2B99AD5897E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06616" y="4147105"/>
            <a:ext cx="3885384" cy="218552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Jeroen Brattinga, student... - Hanzehogeschool Groningen | Facebook">
            <a:extLst>
              <a:ext uri="{FF2B5EF4-FFF2-40B4-BE49-F238E27FC236}">
                <a16:creationId xmlns:a16="http://schemas.microsoft.com/office/drawing/2014/main" id="{E9F2E46D-75FF-5540-9C9C-01C04C86FE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5385" y="1614324"/>
            <a:ext cx="4191000" cy="280416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7A9543A5-E6A6-344F-ABFB-A3E29405F85D}"/>
              </a:ext>
            </a:extLst>
          </p:cNvPr>
          <p:cNvPicPr>
            <a:picLocks noChangeAspect="1"/>
          </p:cNvPicPr>
          <p:nvPr/>
        </p:nvPicPr>
        <p:blipFill>
          <a:blip r:embed="rId8"/>
          <a:stretch>
            <a:fillRect/>
          </a:stretch>
        </p:blipFill>
        <p:spPr>
          <a:xfrm>
            <a:off x="0" y="6141938"/>
            <a:ext cx="12191999" cy="724370"/>
          </a:xfrm>
          <a:prstGeom prst="rect">
            <a:avLst/>
          </a:prstGeom>
        </p:spPr>
      </p:pic>
    </p:spTree>
    <p:extLst>
      <p:ext uri="{BB962C8B-B14F-4D97-AF65-F5344CB8AC3E}">
        <p14:creationId xmlns:p14="http://schemas.microsoft.com/office/powerpoint/2010/main" val="6320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p:txBody>
          <a:bodyPr/>
          <a:lstStyle/>
          <a:p>
            <a:r>
              <a:rPr lang="nl-NL" dirty="0"/>
              <a:t>Even voorstellen….</a:t>
            </a:r>
          </a:p>
        </p:txBody>
      </p:sp>
      <p:pic>
        <p:nvPicPr>
          <p:cNvPr id="5" name="Afbeelding 4" descr="Veelkleurige stoelen">
            <a:extLst>
              <a:ext uri="{FF2B5EF4-FFF2-40B4-BE49-F238E27FC236}">
                <a16:creationId xmlns:a16="http://schemas.microsoft.com/office/drawing/2014/main" id="{DACB2E7E-CD27-4AA6-A4FF-5DF3FE11B5CD}"/>
              </a:ext>
            </a:extLst>
          </p:cNvPr>
          <p:cNvPicPr>
            <a:picLocks noChangeAspect="1"/>
          </p:cNvPicPr>
          <p:nvPr/>
        </p:nvPicPr>
        <p:blipFill>
          <a:blip r:embed="rId3"/>
          <a:stretch>
            <a:fillRect/>
          </a:stretch>
        </p:blipFill>
        <p:spPr>
          <a:xfrm>
            <a:off x="1066800" y="1754368"/>
            <a:ext cx="9580880" cy="4564048"/>
          </a:xfrm>
          <a:prstGeom prst="rect">
            <a:avLst/>
          </a:prstGeom>
        </p:spPr>
      </p:pic>
      <p:pic>
        <p:nvPicPr>
          <p:cNvPr id="9" name="Tijdelijke aanduiding voor inhoud 3">
            <a:extLst>
              <a:ext uri="{FF2B5EF4-FFF2-40B4-BE49-F238E27FC236}">
                <a16:creationId xmlns:a16="http://schemas.microsoft.com/office/drawing/2014/main" id="{D488B7DD-C3CD-4DAA-AD47-3032CF6A0016}"/>
              </a:ext>
            </a:extLst>
          </p:cNvPr>
          <p:cNvPicPr>
            <a:picLocks noGrp="1" noChangeAspect="1"/>
          </p:cNvPicPr>
          <p:nvPr>
            <p:ph idx="1"/>
          </p:nvPr>
        </p:nvPicPr>
        <p:blipFill rotWithShape="1">
          <a:blip r:embed="rId4"/>
          <a:srcRect l="49780" t="27131" r="34739" b="52358"/>
          <a:stretch/>
        </p:blipFill>
        <p:spPr>
          <a:xfrm>
            <a:off x="5161261" y="4036392"/>
            <a:ext cx="1200150" cy="1228725"/>
          </a:xfrm>
          <a:prstGeom prst="rect">
            <a:avLst/>
          </a:prstGeom>
        </p:spPr>
      </p:pic>
      <p:pic>
        <p:nvPicPr>
          <p:cNvPr id="10" name="Tijdelijke aanduiding voor inhoud 3">
            <a:extLst>
              <a:ext uri="{FF2B5EF4-FFF2-40B4-BE49-F238E27FC236}">
                <a16:creationId xmlns:a16="http://schemas.microsoft.com/office/drawing/2014/main" id="{4D6407D0-F7E3-495E-B75D-879C387258B4}"/>
              </a:ext>
            </a:extLst>
          </p:cNvPr>
          <p:cNvPicPr>
            <a:picLocks noChangeAspect="1"/>
          </p:cNvPicPr>
          <p:nvPr/>
        </p:nvPicPr>
        <p:blipFill rotWithShape="1">
          <a:blip r:embed="rId4"/>
          <a:srcRect l="50408" t="67473" r="34111" b="13696"/>
          <a:stretch/>
        </p:blipFill>
        <p:spPr>
          <a:xfrm>
            <a:off x="9589108" y="2994213"/>
            <a:ext cx="755861" cy="710496"/>
          </a:xfrm>
          <a:prstGeom prst="rect">
            <a:avLst/>
          </a:prstGeom>
        </p:spPr>
      </p:pic>
      <p:pic>
        <p:nvPicPr>
          <p:cNvPr id="11" name="Tijdelijke aanduiding voor inhoud 3">
            <a:extLst>
              <a:ext uri="{FF2B5EF4-FFF2-40B4-BE49-F238E27FC236}">
                <a16:creationId xmlns:a16="http://schemas.microsoft.com/office/drawing/2014/main" id="{709B16C9-966F-42AB-9932-3FF5DE148A9A}"/>
              </a:ext>
            </a:extLst>
          </p:cNvPr>
          <p:cNvPicPr>
            <a:picLocks noChangeAspect="1"/>
          </p:cNvPicPr>
          <p:nvPr/>
        </p:nvPicPr>
        <p:blipFill rotWithShape="1">
          <a:blip r:embed="rId4"/>
          <a:srcRect l="50499" t="46370" r="34388" b="33497"/>
          <a:stretch/>
        </p:blipFill>
        <p:spPr>
          <a:xfrm>
            <a:off x="2760945" y="4036392"/>
            <a:ext cx="1171575" cy="1206087"/>
          </a:xfrm>
          <a:prstGeom prst="rect">
            <a:avLst/>
          </a:prstGeom>
        </p:spPr>
      </p:pic>
      <p:pic>
        <p:nvPicPr>
          <p:cNvPr id="12" name="Tijdelijke aanduiding voor inhoud 3">
            <a:extLst>
              <a:ext uri="{FF2B5EF4-FFF2-40B4-BE49-F238E27FC236}">
                <a16:creationId xmlns:a16="http://schemas.microsoft.com/office/drawing/2014/main" id="{F9DCE7E1-4C27-474D-A374-099D0CAFA347}"/>
              </a:ext>
            </a:extLst>
          </p:cNvPr>
          <p:cNvPicPr>
            <a:picLocks noChangeAspect="1"/>
          </p:cNvPicPr>
          <p:nvPr/>
        </p:nvPicPr>
        <p:blipFill rotWithShape="1">
          <a:blip r:embed="rId4"/>
          <a:srcRect l="81569" t="27887" b="53192"/>
          <a:stretch/>
        </p:blipFill>
        <p:spPr>
          <a:xfrm>
            <a:off x="1332179" y="3032830"/>
            <a:ext cx="895593" cy="710496"/>
          </a:xfrm>
          <a:prstGeom prst="rect">
            <a:avLst/>
          </a:prstGeom>
        </p:spPr>
      </p:pic>
      <p:pic>
        <p:nvPicPr>
          <p:cNvPr id="13" name="Tijdelijke aanduiding voor inhoud 3">
            <a:extLst>
              <a:ext uri="{FF2B5EF4-FFF2-40B4-BE49-F238E27FC236}">
                <a16:creationId xmlns:a16="http://schemas.microsoft.com/office/drawing/2014/main" id="{64AEB0BA-D32C-4759-A8BE-CB7FA0E65574}"/>
              </a:ext>
            </a:extLst>
          </p:cNvPr>
          <p:cNvPicPr>
            <a:picLocks noChangeAspect="1"/>
          </p:cNvPicPr>
          <p:nvPr/>
        </p:nvPicPr>
        <p:blipFill rotWithShape="1">
          <a:blip r:embed="rId4"/>
          <a:srcRect l="3545" t="66884" r="80605" b="12605"/>
          <a:stretch/>
        </p:blipFill>
        <p:spPr>
          <a:xfrm>
            <a:off x="8026981" y="4141661"/>
            <a:ext cx="1228741" cy="1228725"/>
          </a:xfrm>
          <a:prstGeom prst="rect">
            <a:avLst/>
          </a:prstGeom>
        </p:spPr>
      </p:pic>
      <p:pic>
        <p:nvPicPr>
          <p:cNvPr id="14" name="Tijdelijke aanduiding voor inhoud 3">
            <a:extLst>
              <a:ext uri="{FF2B5EF4-FFF2-40B4-BE49-F238E27FC236}">
                <a16:creationId xmlns:a16="http://schemas.microsoft.com/office/drawing/2014/main" id="{5ADD2402-68ED-4317-8DC1-0840C32AA090}"/>
              </a:ext>
            </a:extLst>
          </p:cNvPr>
          <p:cNvPicPr>
            <a:picLocks noChangeAspect="1"/>
          </p:cNvPicPr>
          <p:nvPr/>
        </p:nvPicPr>
        <p:blipFill rotWithShape="1">
          <a:blip r:embed="rId4"/>
          <a:srcRect l="1457" t="46300" r="80112" b="33799"/>
          <a:stretch/>
        </p:blipFill>
        <p:spPr>
          <a:xfrm>
            <a:off x="7806342" y="2927021"/>
            <a:ext cx="880813" cy="734941"/>
          </a:xfrm>
          <a:prstGeom prst="rect">
            <a:avLst/>
          </a:prstGeom>
        </p:spPr>
      </p:pic>
      <p:pic>
        <p:nvPicPr>
          <p:cNvPr id="16" name="Tijdelijke aanduiding voor inhoud 3">
            <a:extLst>
              <a:ext uri="{FF2B5EF4-FFF2-40B4-BE49-F238E27FC236}">
                <a16:creationId xmlns:a16="http://schemas.microsoft.com/office/drawing/2014/main" id="{A33B8BF9-6144-4246-9963-79A2E1A0E986}"/>
              </a:ext>
            </a:extLst>
          </p:cNvPr>
          <p:cNvPicPr>
            <a:picLocks noChangeAspect="1"/>
          </p:cNvPicPr>
          <p:nvPr/>
        </p:nvPicPr>
        <p:blipFill rotWithShape="1">
          <a:blip r:embed="rId4"/>
          <a:srcRect l="61664" t="11307" r="29489" b="75105"/>
          <a:stretch/>
        </p:blipFill>
        <p:spPr>
          <a:xfrm>
            <a:off x="2937294" y="2887487"/>
            <a:ext cx="685800" cy="814007"/>
          </a:xfrm>
          <a:prstGeom prst="rect">
            <a:avLst/>
          </a:prstGeom>
        </p:spPr>
      </p:pic>
      <p:pic>
        <p:nvPicPr>
          <p:cNvPr id="17" name="Tijdelijke aanduiding voor inhoud 3">
            <a:extLst>
              <a:ext uri="{FF2B5EF4-FFF2-40B4-BE49-F238E27FC236}">
                <a16:creationId xmlns:a16="http://schemas.microsoft.com/office/drawing/2014/main" id="{C38CB23E-F1AD-45E5-9A73-24AB756EE90D}"/>
              </a:ext>
            </a:extLst>
          </p:cNvPr>
          <p:cNvPicPr>
            <a:picLocks noChangeAspect="1"/>
          </p:cNvPicPr>
          <p:nvPr/>
        </p:nvPicPr>
        <p:blipFill rotWithShape="1">
          <a:blip r:embed="rId4"/>
          <a:srcRect l="18783" t="48241" r="65006" b="33799"/>
          <a:stretch/>
        </p:blipFill>
        <p:spPr>
          <a:xfrm>
            <a:off x="4577071" y="3032830"/>
            <a:ext cx="752025" cy="643856"/>
          </a:xfrm>
          <a:prstGeom prst="rect">
            <a:avLst/>
          </a:prstGeom>
        </p:spPr>
      </p:pic>
      <p:pic>
        <p:nvPicPr>
          <p:cNvPr id="18" name="Tijdelijke aanduiding voor inhoud 3">
            <a:extLst>
              <a:ext uri="{FF2B5EF4-FFF2-40B4-BE49-F238E27FC236}">
                <a16:creationId xmlns:a16="http://schemas.microsoft.com/office/drawing/2014/main" id="{4AB285C8-B8B2-4685-AD46-B81142932BF1}"/>
              </a:ext>
            </a:extLst>
          </p:cNvPr>
          <p:cNvPicPr>
            <a:picLocks noChangeAspect="1"/>
          </p:cNvPicPr>
          <p:nvPr/>
        </p:nvPicPr>
        <p:blipFill rotWithShape="1">
          <a:blip r:embed="rId4"/>
          <a:srcRect l="65417" t="66940" r="19102" b="13796"/>
          <a:stretch/>
        </p:blipFill>
        <p:spPr>
          <a:xfrm>
            <a:off x="6231049" y="2980746"/>
            <a:ext cx="764304" cy="734941"/>
          </a:xfrm>
          <a:prstGeom prst="rect">
            <a:avLst/>
          </a:prstGeom>
        </p:spPr>
      </p:pic>
    </p:spTree>
    <p:extLst>
      <p:ext uri="{BB962C8B-B14F-4D97-AF65-F5344CB8AC3E}">
        <p14:creationId xmlns:p14="http://schemas.microsoft.com/office/powerpoint/2010/main" val="2126853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A4B101-ADB6-C94C-855A-F4B05C44189F}"/>
              </a:ext>
            </a:extLst>
          </p:cNvPr>
          <p:cNvSpPr>
            <a:spLocks noChangeArrowheads="1"/>
          </p:cNvSpPr>
          <p:nvPr/>
        </p:nvSpPr>
        <p:spPr bwMode="auto">
          <a:xfrm>
            <a:off x="2265603" y="776569"/>
            <a:ext cx="19739271" cy="45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nl-NL" sz="3200" b="0" i="0" u="none" strike="noStrike" kern="1200" cap="none" spc="0" normalizeH="0" baseline="-2500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3" name="Afbeelding 2">
            <a:extLst>
              <a:ext uri="{FF2B5EF4-FFF2-40B4-BE49-F238E27FC236}">
                <a16:creationId xmlns:a16="http://schemas.microsoft.com/office/drawing/2014/main" id="{A81DD7DF-33D2-AC45-BF6B-B41D2BCE29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6"/>
            <a:ext cx="12191999" cy="6858000"/>
          </a:xfrm>
          <a:prstGeom prst="rect">
            <a:avLst/>
          </a:prstGeom>
        </p:spPr>
      </p:pic>
    </p:spTree>
    <p:extLst>
      <p:ext uri="{BB962C8B-B14F-4D97-AF65-F5344CB8AC3E}">
        <p14:creationId xmlns:p14="http://schemas.microsoft.com/office/powerpoint/2010/main" val="727195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p:txBody>
          <a:bodyPr/>
          <a:lstStyle/>
          <a:p>
            <a:r>
              <a:rPr lang="nl-NL" dirty="0"/>
              <a:t>Voorbeeld 3</a:t>
            </a:r>
          </a:p>
        </p:txBody>
      </p:sp>
      <p:sp>
        <p:nvSpPr>
          <p:cNvPr id="3" name="Tijdelijke aanduiding voor inhoud 2">
            <a:extLst>
              <a:ext uri="{FF2B5EF4-FFF2-40B4-BE49-F238E27FC236}">
                <a16:creationId xmlns:a16="http://schemas.microsoft.com/office/drawing/2014/main" id="{54C741C8-D4EB-4880-B11E-2E416429B657}"/>
              </a:ext>
            </a:extLst>
          </p:cNvPr>
          <p:cNvSpPr>
            <a:spLocks noGrp="1"/>
          </p:cNvSpPr>
          <p:nvPr>
            <p:ph idx="1"/>
          </p:nvPr>
        </p:nvSpPr>
        <p:spPr>
          <a:xfrm>
            <a:off x="472966" y="4843807"/>
            <a:ext cx="10058400" cy="1725733"/>
          </a:xfrm>
        </p:spPr>
        <p:txBody>
          <a:bodyPr/>
          <a:lstStyle/>
          <a:p>
            <a:r>
              <a:rPr lang="nl-NL" dirty="0"/>
              <a:t>Wij zijn team Strandrover. Een groep 4e-jaars studenten van de opleiding Industrieel Product Ontwerpen van de Hanzehogeschool Groningen. In het kader van het pre-</a:t>
            </a:r>
            <a:r>
              <a:rPr lang="nl-NL" dirty="0" err="1"/>
              <a:t>graduation</a:t>
            </a:r>
            <a:r>
              <a:rPr lang="nl-NL" dirty="0"/>
              <a:t> traject werken wij aan de ontwikkeling van een autonome strandrobot die kan worden ingezet om de Waddenstranden afvalvrij te houden. Het Strandrover-project wordt uitgevoerd door opeenvolgende groepen IPO studenten in samenwerking met studenten van andere opleidingen, uitgevoerd gedurende de komende twee jaar. </a:t>
            </a:r>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2544" y="4524229"/>
            <a:ext cx="2045311" cy="20453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2CDA323-CBEE-FCE1-32CB-0B334D418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47" y="642594"/>
            <a:ext cx="5466692" cy="406613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B847445-EAAB-5853-528D-8B5926050927}"/>
              </a:ext>
            </a:extLst>
          </p:cNvPr>
          <p:cNvSpPr txBox="1"/>
          <p:nvPr/>
        </p:nvSpPr>
        <p:spPr>
          <a:xfrm>
            <a:off x="8532044" y="886100"/>
            <a:ext cx="2680138" cy="1200329"/>
          </a:xfrm>
          <a:prstGeom prst="rect">
            <a:avLst/>
          </a:prstGeom>
          <a:noFill/>
        </p:spPr>
        <p:txBody>
          <a:bodyPr wrap="square" rtlCol="0">
            <a:spAutoFit/>
          </a:bodyPr>
          <a:lstStyle/>
          <a:p>
            <a:r>
              <a:rPr lang="nl-NL" dirty="0"/>
              <a:t>“De mooiste plek om je voetafdruk te verkleinen is langs de vloedlijn.”</a:t>
            </a:r>
          </a:p>
        </p:txBody>
      </p:sp>
      <p:pic>
        <p:nvPicPr>
          <p:cNvPr id="1028" name="Picture 4">
            <a:extLst>
              <a:ext uri="{FF2B5EF4-FFF2-40B4-BE49-F238E27FC236}">
                <a16:creationId xmlns:a16="http://schemas.microsoft.com/office/drawing/2014/main" id="{4986B32B-08DA-1851-CD6D-F86A3EA9D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750" y="946150"/>
            <a:ext cx="57785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861848" y="185393"/>
            <a:ext cx="10058400" cy="5598816"/>
          </a:xfrm>
        </p:spPr>
        <p:txBody>
          <a:bodyPr/>
          <a:lstStyle/>
          <a:p>
            <a:r>
              <a:rPr lang="nl-NL" dirty="0"/>
              <a:t>“De boodschap die ik graag wil uitdragen is; Kleine veranderingen hebben de potentie tot het hebben van een grote impact, begin bij jezelf en beter de wereld.” </a:t>
            </a:r>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939" y="3375838"/>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91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F222282-6C93-49B5-A1D5-DB992D11473C}"/>
              </a:ext>
            </a:extLst>
          </p:cNvPr>
          <p:cNvPicPr>
            <a:picLocks noChangeAspect="1"/>
          </p:cNvPicPr>
          <p:nvPr/>
        </p:nvPicPr>
        <p:blipFill>
          <a:blip r:embed="rId3"/>
          <a:stretch>
            <a:fillRect/>
          </a:stretch>
        </p:blipFill>
        <p:spPr>
          <a:xfrm>
            <a:off x="-2262554" y="-903085"/>
            <a:ext cx="15213948" cy="8557846"/>
          </a:xfrm>
          <a:prstGeom prst="rect">
            <a:avLst/>
          </a:prstGeom>
        </p:spPr>
      </p:pic>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1066800" y="642593"/>
            <a:ext cx="10058400" cy="5598816"/>
          </a:xfrm>
        </p:spPr>
        <p:txBody>
          <a:bodyPr/>
          <a:lstStyle/>
          <a:p>
            <a:pPr algn="ctr"/>
            <a:r>
              <a:rPr lang="nl-NL" b="1" dirty="0"/>
              <a:t>                                             HBO-SDG 							coalitie                              							</a:t>
            </a:r>
            <a:endParaRPr lang="nl-NL" sz="3000" i="1" dirty="0"/>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939" y="3375838"/>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20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679AD-C5E2-4B1F-A903-043C0B1F6175}"/>
              </a:ext>
            </a:extLst>
          </p:cNvPr>
          <p:cNvSpPr>
            <a:spLocks noGrp="1"/>
          </p:cNvSpPr>
          <p:nvPr>
            <p:ph type="ctrTitle"/>
          </p:nvPr>
        </p:nvSpPr>
        <p:spPr/>
        <p:txBody>
          <a:bodyPr/>
          <a:lstStyle/>
          <a:p>
            <a:r>
              <a:rPr lang="nl-NL" dirty="0" err="1"/>
              <a:t>Sdg</a:t>
            </a:r>
            <a:r>
              <a:rPr lang="nl-NL" dirty="0"/>
              <a:t> coalitie actieplan</a:t>
            </a:r>
          </a:p>
        </p:txBody>
      </p:sp>
      <p:sp>
        <p:nvSpPr>
          <p:cNvPr id="3" name="Ondertitel 2">
            <a:extLst>
              <a:ext uri="{FF2B5EF4-FFF2-40B4-BE49-F238E27FC236}">
                <a16:creationId xmlns:a16="http://schemas.microsoft.com/office/drawing/2014/main" id="{328DD984-DE14-4D9D-8FC1-114C58FBD45E}"/>
              </a:ext>
            </a:extLst>
          </p:cNvPr>
          <p:cNvSpPr>
            <a:spLocks noGrp="1"/>
          </p:cNvSpPr>
          <p:nvPr>
            <p:ph type="subTitle" idx="1"/>
          </p:nvPr>
        </p:nvSpPr>
        <p:spPr/>
        <p:txBody>
          <a:bodyPr/>
          <a:lstStyle/>
          <a:p>
            <a:r>
              <a:rPr lang="nl-NL" dirty="0"/>
              <a:t>Status oktober 2021</a:t>
            </a:r>
          </a:p>
        </p:txBody>
      </p:sp>
    </p:spTree>
    <p:extLst>
      <p:ext uri="{BB962C8B-B14F-4D97-AF65-F5344CB8AC3E}">
        <p14:creationId xmlns:p14="http://schemas.microsoft.com/office/powerpoint/2010/main" val="1912441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67443-8349-445B-8DC4-0C78BEA89261}"/>
              </a:ext>
            </a:extLst>
          </p:cNvPr>
          <p:cNvSpPr>
            <a:spLocks noGrp="1"/>
          </p:cNvSpPr>
          <p:nvPr>
            <p:ph type="title"/>
          </p:nvPr>
        </p:nvSpPr>
        <p:spPr/>
        <p:txBody>
          <a:bodyPr/>
          <a:lstStyle/>
          <a:p>
            <a:r>
              <a:rPr lang="nl-NL" dirty="0"/>
              <a:t>Tack 1: SDG </a:t>
            </a:r>
            <a:r>
              <a:rPr lang="nl-NL" dirty="0" err="1"/>
              <a:t>Kennishub</a:t>
            </a:r>
            <a:endParaRPr lang="nl-NL" dirty="0"/>
          </a:p>
        </p:txBody>
      </p:sp>
      <p:sp>
        <p:nvSpPr>
          <p:cNvPr id="3" name="Tijdelijke aanduiding voor inhoud 2">
            <a:extLst>
              <a:ext uri="{FF2B5EF4-FFF2-40B4-BE49-F238E27FC236}">
                <a16:creationId xmlns:a16="http://schemas.microsoft.com/office/drawing/2014/main" id="{E2CDE293-B1B6-42B1-8C91-19F426871B06}"/>
              </a:ext>
            </a:extLst>
          </p:cNvPr>
          <p:cNvSpPr>
            <a:spLocks noGrp="1"/>
          </p:cNvSpPr>
          <p:nvPr>
            <p:ph idx="1"/>
          </p:nvPr>
        </p:nvSpPr>
        <p:spPr/>
        <p:txBody>
          <a:bodyPr/>
          <a:lstStyle/>
          <a:p>
            <a:r>
              <a:rPr lang="nl-NL" dirty="0"/>
              <a:t>Trekker Roelof Jousma. </a:t>
            </a:r>
          </a:p>
          <a:p>
            <a:r>
              <a:rPr lang="nl-NL" dirty="0"/>
              <a:t>Doel: </a:t>
            </a:r>
            <a:r>
              <a:rPr lang="nl-NL" dirty="0" err="1">
                <a:solidFill>
                  <a:schemeClr val="tx2">
                    <a:lumMod val="75000"/>
                  </a:schemeClr>
                </a:solidFill>
              </a:rPr>
              <a:t>Kennishub</a:t>
            </a:r>
            <a:r>
              <a:rPr lang="nl-NL" dirty="0">
                <a:solidFill>
                  <a:schemeClr val="tx2">
                    <a:lumMod val="75000"/>
                  </a:schemeClr>
                </a:solidFill>
              </a:rPr>
              <a:t> ondersteunt docenten en onderzoekers van Hbo-instellingen bij het </a:t>
            </a:r>
            <a:r>
              <a:rPr lang="nl-NL" b="1" dirty="0">
                <a:solidFill>
                  <a:schemeClr val="tx2">
                    <a:lumMod val="75000"/>
                  </a:schemeClr>
                </a:solidFill>
              </a:rPr>
              <a:t>‘verduurzamen’ van onderwijsaanbod en onderzoeksprogramma’s</a:t>
            </a:r>
            <a:endParaRPr lang="nl-NL" dirty="0"/>
          </a:p>
          <a:p>
            <a:pPr lvl="0"/>
            <a:r>
              <a:rPr lang="nl-NL" dirty="0"/>
              <a:t>Status: </a:t>
            </a:r>
          </a:p>
          <a:p>
            <a:pPr lvl="1"/>
            <a:r>
              <a:rPr lang="nl-NL" dirty="0"/>
              <a:t>We weten wat we willen doen </a:t>
            </a:r>
          </a:p>
          <a:p>
            <a:pPr lvl="1"/>
            <a:r>
              <a:rPr lang="nl-NL" dirty="0"/>
              <a:t>We hebben voldoende deelnemers, maar onvoldoende tijd/beschikbaarheid per deelnemer </a:t>
            </a:r>
          </a:p>
          <a:p>
            <a:pPr lvl="1"/>
            <a:r>
              <a:rPr lang="nl-NL" dirty="0"/>
              <a:t>We stellen al werkenderwijs plannen bij om sneller te gaan (voorlopig streven we niet naar certificaat) </a:t>
            </a:r>
          </a:p>
          <a:p>
            <a:pPr lvl="1"/>
            <a:r>
              <a:rPr lang="nl-NL" dirty="0"/>
              <a:t>We gaan uitzoeken welke ‘train-de-trainer’ opleidingen al lopen of gaan lopen binnen de Hogescholen </a:t>
            </a:r>
          </a:p>
          <a:p>
            <a:pPr lvl="1"/>
            <a:r>
              <a:rPr lang="nl-NL" dirty="0"/>
              <a:t>We bereiden pilot voor om ‘train-de-trainer’ opleiding te gaan geven en hiervan te leren, eerst gericht op docenten  </a:t>
            </a:r>
          </a:p>
          <a:p>
            <a:endParaRPr lang="nl-NL" dirty="0"/>
          </a:p>
        </p:txBody>
      </p:sp>
    </p:spTree>
    <p:extLst>
      <p:ext uri="{BB962C8B-B14F-4D97-AF65-F5344CB8AC3E}">
        <p14:creationId xmlns:p14="http://schemas.microsoft.com/office/powerpoint/2010/main" val="3763062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67443-8349-445B-8DC4-0C78BEA89261}"/>
              </a:ext>
            </a:extLst>
          </p:cNvPr>
          <p:cNvSpPr>
            <a:spLocks noGrp="1"/>
          </p:cNvSpPr>
          <p:nvPr>
            <p:ph type="title"/>
          </p:nvPr>
        </p:nvSpPr>
        <p:spPr/>
        <p:txBody>
          <a:bodyPr/>
          <a:lstStyle/>
          <a:p>
            <a:r>
              <a:rPr lang="nl-NL" dirty="0"/>
              <a:t>Tack 1: Communicatie en activatie</a:t>
            </a:r>
          </a:p>
        </p:txBody>
      </p:sp>
      <p:sp>
        <p:nvSpPr>
          <p:cNvPr id="3" name="Tijdelijke aanduiding voor inhoud 2">
            <a:extLst>
              <a:ext uri="{FF2B5EF4-FFF2-40B4-BE49-F238E27FC236}">
                <a16:creationId xmlns:a16="http://schemas.microsoft.com/office/drawing/2014/main" id="{E2CDE293-B1B6-42B1-8C91-19F426871B06}"/>
              </a:ext>
            </a:extLst>
          </p:cNvPr>
          <p:cNvSpPr>
            <a:spLocks noGrp="1"/>
          </p:cNvSpPr>
          <p:nvPr>
            <p:ph idx="1"/>
          </p:nvPr>
        </p:nvSpPr>
        <p:spPr/>
        <p:txBody>
          <a:bodyPr/>
          <a:lstStyle/>
          <a:p>
            <a:r>
              <a:rPr lang="nl-NL" dirty="0"/>
              <a:t>‘Trekkers’: </a:t>
            </a:r>
          </a:p>
          <a:p>
            <a:pPr lvl="1"/>
            <a:r>
              <a:rPr lang="nl-NL" dirty="0"/>
              <a:t>SDG Nederland: </a:t>
            </a:r>
            <a:r>
              <a:rPr lang="nl-NL" dirty="0" err="1"/>
              <a:t>Ivy</a:t>
            </a:r>
            <a:r>
              <a:rPr lang="nl-NL" dirty="0"/>
              <a:t> de Bruin</a:t>
            </a:r>
          </a:p>
          <a:p>
            <a:pPr lvl="1"/>
            <a:r>
              <a:rPr lang="nl-NL" dirty="0"/>
              <a:t>VH: Esther </a:t>
            </a:r>
            <a:r>
              <a:rPr lang="nl-NL" dirty="0" err="1"/>
              <a:t>Punte</a:t>
            </a:r>
            <a:endParaRPr lang="nl-NL" dirty="0"/>
          </a:p>
          <a:p>
            <a:pPr lvl="1"/>
            <a:r>
              <a:rPr lang="nl-NL" dirty="0"/>
              <a:t>Vacature hogescholen</a:t>
            </a:r>
          </a:p>
          <a:p>
            <a:r>
              <a:rPr lang="nl-NL" dirty="0"/>
              <a:t>Doel: Door op een strategische wijze te communiceren zorgen we ervoor dat mensen duidelijk voor ogen hebben waarom </a:t>
            </a:r>
            <a:r>
              <a:rPr lang="nl-NL" dirty="0" err="1"/>
              <a:t>SDG’s</a:t>
            </a:r>
            <a:r>
              <a:rPr lang="nl-NL" dirty="0"/>
              <a:t> belangrijk zijn voor de hbo-instellingen en wat we de komende jaren gaan ondernemen</a:t>
            </a:r>
          </a:p>
          <a:p>
            <a:r>
              <a:rPr lang="nl-NL" dirty="0"/>
              <a:t>Status:</a:t>
            </a:r>
          </a:p>
          <a:p>
            <a:pPr lvl="1"/>
            <a:r>
              <a:rPr lang="nl-NL" dirty="0"/>
              <a:t>SDG Nederland:           Zie communicatie op SDG Nederland</a:t>
            </a:r>
          </a:p>
          <a:p>
            <a:pPr lvl="1"/>
            <a:r>
              <a:rPr lang="nl-NL" dirty="0"/>
              <a:t>VH:             maar moeizaam om content te verzamelen</a:t>
            </a:r>
          </a:p>
          <a:p>
            <a:pPr lvl="1"/>
            <a:r>
              <a:rPr lang="nl-NL" dirty="0"/>
              <a:t>Hogescholen: een groepje Marketing en communicatie mensen gaat in overleg. VH neemt deel vanwege wisselwerking</a:t>
            </a:r>
          </a:p>
          <a:p>
            <a:endParaRPr lang="nl-NL" dirty="0"/>
          </a:p>
        </p:txBody>
      </p:sp>
      <p:pic>
        <p:nvPicPr>
          <p:cNvPr id="5" name="Afbeelding 4">
            <a:extLst>
              <a:ext uri="{FF2B5EF4-FFF2-40B4-BE49-F238E27FC236}">
                <a16:creationId xmlns:a16="http://schemas.microsoft.com/office/drawing/2014/main" id="{80B6FECB-4AFD-4954-A8F4-5175867F1EEF}"/>
              </a:ext>
            </a:extLst>
          </p:cNvPr>
          <p:cNvPicPr>
            <a:picLocks noChangeAspect="1"/>
          </p:cNvPicPr>
          <p:nvPr/>
        </p:nvPicPr>
        <p:blipFill>
          <a:blip r:embed="rId2"/>
          <a:stretch>
            <a:fillRect/>
          </a:stretch>
        </p:blipFill>
        <p:spPr>
          <a:xfrm>
            <a:off x="2075818" y="4701927"/>
            <a:ext cx="301981" cy="301981"/>
          </a:xfrm>
          <a:prstGeom prst="rect">
            <a:avLst/>
          </a:prstGeom>
        </p:spPr>
      </p:pic>
      <p:pic>
        <p:nvPicPr>
          <p:cNvPr id="6" name="Afbeelding 5">
            <a:extLst>
              <a:ext uri="{FF2B5EF4-FFF2-40B4-BE49-F238E27FC236}">
                <a16:creationId xmlns:a16="http://schemas.microsoft.com/office/drawing/2014/main" id="{634B083C-F6F0-44B8-8160-6B61B945042A}"/>
              </a:ext>
            </a:extLst>
          </p:cNvPr>
          <p:cNvPicPr>
            <a:picLocks noChangeAspect="1"/>
          </p:cNvPicPr>
          <p:nvPr/>
        </p:nvPicPr>
        <p:blipFill>
          <a:blip r:embed="rId2"/>
          <a:stretch>
            <a:fillRect/>
          </a:stretch>
        </p:blipFill>
        <p:spPr>
          <a:xfrm>
            <a:off x="3084836" y="4399946"/>
            <a:ext cx="301981" cy="301981"/>
          </a:xfrm>
          <a:prstGeom prst="rect">
            <a:avLst/>
          </a:prstGeom>
        </p:spPr>
      </p:pic>
    </p:spTree>
    <p:extLst>
      <p:ext uri="{BB962C8B-B14F-4D97-AF65-F5344CB8AC3E}">
        <p14:creationId xmlns:p14="http://schemas.microsoft.com/office/powerpoint/2010/main" val="3594776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EEF4EE-9223-47A4-AC7A-D13A28503E3A}"/>
              </a:ext>
            </a:extLst>
          </p:cNvPr>
          <p:cNvSpPr>
            <a:spLocks noGrp="1"/>
          </p:cNvSpPr>
          <p:nvPr>
            <p:ph type="title"/>
          </p:nvPr>
        </p:nvSpPr>
        <p:spPr/>
        <p:txBody>
          <a:bodyPr/>
          <a:lstStyle/>
          <a:p>
            <a:r>
              <a:rPr lang="nl-NL" dirty="0"/>
              <a:t>Track 3: Kennisontwikkeling SDG bekwaamheid</a:t>
            </a:r>
          </a:p>
        </p:txBody>
      </p:sp>
      <p:sp>
        <p:nvSpPr>
          <p:cNvPr id="3" name="Tijdelijke aanduiding voor inhoud 2">
            <a:extLst>
              <a:ext uri="{FF2B5EF4-FFF2-40B4-BE49-F238E27FC236}">
                <a16:creationId xmlns:a16="http://schemas.microsoft.com/office/drawing/2014/main" id="{8031AAA7-999D-449A-A651-250A1A3206EF}"/>
              </a:ext>
            </a:extLst>
          </p:cNvPr>
          <p:cNvSpPr>
            <a:spLocks noGrp="1"/>
          </p:cNvSpPr>
          <p:nvPr>
            <p:ph idx="1"/>
          </p:nvPr>
        </p:nvSpPr>
        <p:spPr/>
        <p:txBody>
          <a:bodyPr/>
          <a:lstStyle/>
          <a:p>
            <a:r>
              <a:rPr lang="nl-NL" dirty="0"/>
              <a:t>Consortium </a:t>
            </a:r>
            <a:r>
              <a:rPr lang="nl-NL" dirty="0" err="1"/>
              <a:t>Competences</a:t>
            </a:r>
            <a:r>
              <a:rPr lang="nl-NL" dirty="0"/>
              <a:t> </a:t>
            </a:r>
            <a:r>
              <a:rPr lang="nl-NL" dirty="0" err="1"/>
              <a:t>for</a:t>
            </a:r>
            <a:r>
              <a:rPr lang="nl-NL" dirty="0"/>
              <a:t> </a:t>
            </a:r>
            <a:r>
              <a:rPr lang="nl-NL" dirty="0" err="1"/>
              <a:t>the</a:t>
            </a:r>
            <a:r>
              <a:rPr lang="nl-NL" dirty="0"/>
              <a:t> </a:t>
            </a:r>
            <a:r>
              <a:rPr lang="nl-NL" dirty="0" err="1"/>
              <a:t>SDGs</a:t>
            </a:r>
            <a:r>
              <a:rPr lang="nl-NL" dirty="0"/>
              <a:t> </a:t>
            </a:r>
          </a:p>
          <a:p>
            <a:pPr lvl="1"/>
            <a:r>
              <a:rPr lang="nl-NL" dirty="0" err="1"/>
              <a:t>Trrekker</a:t>
            </a:r>
            <a:r>
              <a:rPr lang="nl-NL" dirty="0"/>
              <a:t>: Frans </a:t>
            </a:r>
            <a:r>
              <a:rPr lang="nl-NL" dirty="0" err="1"/>
              <a:t>Melissen</a:t>
            </a:r>
            <a:endParaRPr lang="nl-NL" dirty="0"/>
          </a:p>
          <a:p>
            <a:pPr lvl="1"/>
            <a:r>
              <a:rPr lang="nl-NL" dirty="0"/>
              <a:t>Opgestart. Volgende bijeenkomst in november </a:t>
            </a:r>
          </a:p>
          <a:p>
            <a:r>
              <a:rPr lang="nl-NL" dirty="0"/>
              <a:t>Accreditatie opleidingen met SDG perspectief / DHO- </a:t>
            </a:r>
            <a:r>
              <a:rPr lang="nl-NL" dirty="0" err="1"/>
              <a:t>Hobéon</a:t>
            </a:r>
            <a:r>
              <a:rPr lang="nl-NL" dirty="0"/>
              <a:t> </a:t>
            </a:r>
          </a:p>
          <a:p>
            <a:pPr lvl="1"/>
            <a:r>
              <a:rPr lang="nl-NL" dirty="0"/>
              <a:t>Trekker: Marvin Leerdam</a:t>
            </a:r>
          </a:p>
          <a:p>
            <a:pPr lvl="1"/>
            <a:r>
              <a:rPr lang="nl-NL" dirty="0"/>
              <a:t>Het resultaat van de track is dat het AISHE-kader omgezet is in SHE-kader. In het </a:t>
            </a:r>
            <a:r>
              <a:rPr lang="nl-NL" dirty="0" err="1"/>
              <a:t>Sustainability</a:t>
            </a:r>
            <a:r>
              <a:rPr lang="nl-NL" dirty="0"/>
              <a:t> in </a:t>
            </a:r>
            <a:r>
              <a:rPr lang="nl-NL" dirty="0" err="1"/>
              <a:t>Higher</a:t>
            </a:r>
            <a:r>
              <a:rPr lang="nl-NL" dirty="0"/>
              <a:t> </a:t>
            </a:r>
            <a:r>
              <a:rPr lang="nl-NL" dirty="0" err="1"/>
              <a:t>Education</a:t>
            </a:r>
            <a:r>
              <a:rPr lang="nl-NL" dirty="0"/>
              <a:t> (SHE)-kader zijn gebaseerd op de </a:t>
            </a:r>
            <a:r>
              <a:rPr lang="nl-NL" dirty="0" err="1"/>
              <a:t>de</a:t>
            </a:r>
            <a:r>
              <a:rPr lang="nl-NL" dirty="0"/>
              <a:t> </a:t>
            </a:r>
            <a:r>
              <a:rPr lang="nl-NL" dirty="0" err="1"/>
              <a:t>SDG’s</a:t>
            </a:r>
            <a:r>
              <a:rPr lang="nl-NL" dirty="0"/>
              <a:t>. Opleidingen op niveau 3 kunnen een bijzonder kenmerk duurzaamheid aanvragen bij NVAO. Dit kader is al toegepast bij een opleiding van Saxion. Binnenkort nulmeting </a:t>
            </a:r>
            <a:r>
              <a:rPr lang="nl-NL" dirty="0" err="1"/>
              <a:t>obv</a:t>
            </a:r>
            <a:r>
              <a:rPr lang="nl-NL" dirty="0"/>
              <a:t> het SHE-kader uitvoeren bij een aantal opleidingen van Stenden.</a:t>
            </a:r>
          </a:p>
          <a:p>
            <a:pPr lvl="1"/>
            <a:r>
              <a:rPr lang="nl-NL" dirty="0"/>
              <a:t>Een volgende stap van deze track is: hoe zorg je ervoor dat duurzaamheid / </a:t>
            </a:r>
            <a:r>
              <a:rPr lang="nl-NL" dirty="0" err="1"/>
              <a:t>SDG’s</a:t>
            </a:r>
            <a:r>
              <a:rPr lang="nl-NL" dirty="0"/>
              <a:t> standaard opgenomen wordt in de reguliere accreditatie</a:t>
            </a:r>
          </a:p>
          <a:p>
            <a:pPr lvl="1"/>
            <a:r>
              <a:rPr lang="nl-NL" dirty="0" err="1"/>
              <a:t>To</a:t>
            </a:r>
            <a:r>
              <a:rPr lang="nl-NL" dirty="0"/>
              <a:t> do: Overdracht van deze track van </a:t>
            </a:r>
            <a:r>
              <a:rPr lang="nl-NL" dirty="0" err="1"/>
              <a:t>Hobeon</a:t>
            </a:r>
            <a:r>
              <a:rPr lang="nl-NL" dirty="0"/>
              <a:t> (in overleg) naar een te stellen vacature</a:t>
            </a:r>
          </a:p>
          <a:p>
            <a:endParaRPr lang="nl-NL" dirty="0"/>
          </a:p>
        </p:txBody>
      </p:sp>
    </p:spTree>
    <p:extLst>
      <p:ext uri="{BB962C8B-B14F-4D97-AF65-F5344CB8AC3E}">
        <p14:creationId xmlns:p14="http://schemas.microsoft.com/office/powerpoint/2010/main" val="1072107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EEF4EE-9223-47A4-AC7A-D13A28503E3A}"/>
              </a:ext>
            </a:extLst>
          </p:cNvPr>
          <p:cNvSpPr>
            <a:spLocks noGrp="1"/>
          </p:cNvSpPr>
          <p:nvPr>
            <p:ph type="title"/>
          </p:nvPr>
        </p:nvSpPr>
        <p:spPr/>
        <p:txBody>
          <a:bodyPr/>
          <a:lstStyle/>
          <a:p>
            <a:r>
              <a:rPr lang="nl-NL" dirty="0"/>
              <a:t>Track 4: </a:t>
            </a:r>
            <a:r>
              <a:rPr lang="nl-NL" dirty="0" err="1"/>
              <a:t>SDG’s</a:t>
            </a:r>
            <a:r>
              <a:rPr lang="nl-NL" dirty="0"/>
              <a:t> on Stage</a:t>
            </a:r>
          </a:p>
        </p:txBody>
      </p:sp>
      <p:sp>
        <p:nvSpPr>
          <p:cNvPr id="3" name="Tijdelijke aanduiding voor inhoud 2">
            <a:extLst>
              <a:ext uri="{FF2B5EF4-FFF2-40B4-BE49-F238E27FC236}">
                <a16:creationId xmlns:a16="http://schemas.microsoft.com/office/drawing/2014/main" id="{8031AAA7-999D-449A-A651-250A1A3206EF}"/>
              </a:ext>
            </a:extLst>
          </p:cNvPr>
          <p:cNvSpPr>
            <a:spLocks noGrp="1"/>
          </p:cNvSpPr>
          <p:nvPr>
            <p:ph idx="1"/>
          </p:nvPr>
        </p:nvSpPr>
        <p:spPr/>
        <p:txBody>
          <a:bodyPr/>
          <a:lstStyle/>
          <a:p>
            <a:r>
              <a:rPr lang="nl-NL" dirty="0"/>
              <a:t>Doel: </a:t>
            </a:r>
            <a:r>
              <a:rPr lang="nl-NL" dirty="0" err="1"/>
              <a:t>OnStage</a:t>
            </a:r>
            <a:r>
              <a:rPr lang="nl-NL" dirty="0"/>
              <a:t> is een content- en stageplatform waar studenten, docenten en ondernemingen worden verbonden rond de </a:t>
            </a:r>
            <a:r>
              <a:rPr lang="nl-NL" dirty="0" err="1"/>
              <a:t>Sustainable</a:t>
            </a:r>
            <a:r>
              <a:rPr lang="nl-NL" dirty="0"/>
              <a:t> </a:t>
            </a:r>
            <a:r>
              <a:rPr lang="nl-NL" dirty="0" err="1"/>
              <a:t>Developent</a:t>
            </a:r>
            <a:r>
              <a:rPr lang="nl-NL" dirty="0"/>
              <a:t> Goals. </a:t>
            </a:r>
          </a:p>
          <a:p>
            <a:r>
              <a:rPr lang="nl-NL" dirty="0"/>
              <a:t>Status ongeveer 1/1/2020:</a:t>
            </a:r>
          </a:p>
          <a:p>
            <a:pPr lvl="1"/>
            <a:r>
              <a:rPr lang="nl-NL" dirty="0"/>
              <a:t>Content items: Doel 400. Bereikt 287</a:t>
            </a:r>
          </a:p>
          <a:p>
            <a:pPr lvl="1"/>
            <a:r>
              <a:rPr lang="nl-NL" dirty="0"/>
              <a:t>Bezoekers: Doel 25.000. Bereikt 20.000</a:t>
            </a:r>
          </a:p>
          <a:p>
            <a:pPr lvl="1"/>
            <a:r>
              <a:rPr lang="nl-NL" dirty="0"/>
              <a:t>Stageplekken: Doel 500. Bereikt 392</a:t>
            </a:r>
          </a:p>
          <a:p>
            <a:pPr lvl="1"/>
            <a:r>
              <a:rPr lang="nl-NL" dirty="0"/>
              <a:t>Studentprofielen. Doel 2.500. Resultaat 350</a:t>
            </a:r>
          </a:p>
          <a:p>
            <a:pPr lvl="1"/>
            <a:r>
              <a:rPr lang="nl-NL" dirty="0"/>
              <a:t>Matches: Doel 250. Bereikt 11</a:t>
            </a:r>
          </a:p>
          <a:p>
            <a:r>
              <a:rPr lang="nl-NL" dirty="0"/>
              <a:t>Overdracht projectleiderschap van Change </a:t>
            </a:r>
            <a:r>
              <a:rPr lang="nl-NL" dirty="0" err="1"/>
              <a:t>Inc</a:t>
            </a:r>
            <a:r>
              <a:rPr lang="nl-NL" dirty="0"/>
              <a:t> (Emma Rotman) naar de VH.</a:t>
            </a:r>
          </a:p>
          <a:p>
            <a:r>
              <a:rPr lang="nl-NL" dirty="0"/>
              <a:t>Vacature projectleider VH voor </a:t>
            </a:r>
            <a:r>
              <a:rPr lang="nl-NL" dirty="0" err="1"/>
              <a:t>OnStage</a:t>
            </a:r>
            <a:r>
              <a:rPr lang="nl-NL" dirty="0"/>
              <a:t> staat open.</a:t>
            </a:r>
          </a:p>
          <a:p>
            <a:r>
              <a:rPr lang="nl-NL" dirty="0"/>
              <a:t>Oproep aan de hogescholen om partner te worden van SDG On Stage</a:t>
            </a:r>
          </a:p>
          <a:p>
            <a:endParaRPr lang="nl-NL" dirty="0"/>
          </a:p>
        </p:txBody>
      </p:sp>
      <p:sp>
        <p:nvSpPr>
          <p:cNvPr id="4" name="Tekstvak 3">
            <a:extLst>
              <a:ext uri="{FF2B5EF4-FFF2-40B4-BE49-F238E27FC236}">
                <a16:creationId xmlns:a16="http://schemas.microsoft.com/office/drawing/2014/main" id="{87E11629-7371-4FBD-8DB2-FE689036B7ED}"/>
              </a:ext>
            </a:extLst>
          </p:cNvPr>
          <p:cNvSpPr txBox="1"/>
          <p:nvPr/>
        </p:nvSpPr>
        <p:spPr>
          <a:xfrm>
            <a:off x="8628913" y="2647407"/>
            <a:ext cx="3047629" cy="212365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Partner van SDG On Stage: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1.   </a:t>
            </a:r>
            <a:r>
              <a:rPr kumimoji="0" lang="nl-NL" sz="1100" b="0" i="0" u="none" strike="noStrike" kern="1200" cap="none" spc="0" normalizeH="0" baseline="0" noProof="0" dirty="0" err="1">
                <a:ln>
                  <a:noFill/>
                </a:ln>
                <a:solidFill>
                  <a:prstClr val="black"/>
                </a:solidFill>
                <a:effectLst/>
                <a:uLnTx/>
                <a:uFillTx/>
                <a:latin typeface="Century Gothic" panose="020B0502020202020204"/>
                <a:ea typeface="+mn-ea"/>
                <a:cs typeface="+mn-cs"/>
              </a:rPr>
              <a:t>Avans</a:t>
            </a: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 Hogeschool (</a:t>
            </a:r>
            <a:r>
              <a:rPr kumimoji="0" lang="nl-NL" sz="1100" b="0" i="0" u="none" strike="noStrike" kern="1200" cap="none" spc="0" normalizeH="0" baseline="0" noProof="0" dirty="0" err="1">
                <a:ln>
                  <a:noFill/>
                </a:ln>
                <a:solidFill>
                  <a:prstClr val="black"/>
                </a:solidFill>
                <a:effectLst/>
                <a:uLnTx/>
                <a:uFillTx/>
                <a:latin typeface="Century Gothic" panose="020B0502020202020204"/>
                <a:ea typeface="+mn-ea"/>
                <a:cs typeface="+mn-cs"/>
              </a:rPr>
              <a:t>foundingpartner</a:t>
            </a: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2.   </a:t>
            </a:r>
            <a:r>
              <a:rPr kumimoji="0" lang="nl-NL" sz="1100" b="0" i="0" u="none" strike="noStrike" kern="1200" cap="none" spc="0" normalizeH="0" baseline="0" noProof="0" dirty="0" err="1">
                <a:ln>
                  <a:noFill/>
                </a:ln>
                <a:solidFill>
                  <a:prstClr val="black"/>
                </a:solidFill>
                <a:effectLst/>
                <a:uLnTx/>
                <a:uFillTx/>
                <a:latin typeface="Century Gothic" panose="020B0502020202020204"/>
                <a:ea typeface="+mn-ea"/>
                <a:cs typeface="+mn-cs"/>
              </a:rPr>
              <a:t>Fontys</a:t>
            </a: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 Hogescholen (</a:t>
            </a:r>
            <a:r>
              <a:rPr kumimoji="0" lang="nl-NL" sz="1100" b="0" i="0" u="none" strike="noStrike" kern="1200" cap="none" spc="0" normalizeH="0" baseline="0" noProof="0" dirty="0" err="1">
                <a:ln>
                  <a:noFill/>
                </a:ln>
                <a:solidFill>
                  <a:prstClr val="black"/>
                </a:solidFill>
                <a:effectLst/>
                <a:uLnTx/>
                <a:uFillTx/>
                <a:latin typeface="Century Gothic" panose="020B0502020202020204"/>
                <a:ea typeface="+mn-ea"/>
                <a:cs typeface="+mn-cs"/>
              </a:rPr>
              <a:t>foundingpartner</a:t>
            </a: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3.   Hogeschool Saxion (</a:t>
            </a:r>
            <a:r>
              <a:rPr kumimoji="0" lang="nl-NL" sz="1100" b="0" i="0" u="none" strike="noStrike" kern="1200" cap="none" spc="0" normalizeH="0" baseline="0" noProof="0" dirty="0" err="1">
                <a:ln>
                  <a:noFill/>
                </a:ln>
                <a:solidFill>
                  <a:prstClr val="black"/>
                </a:solidFill>
                <a:effectLst/>
                <a:uLnTx/>
                <a:uFillTx/>
                <a:latin typeface="Century Gothic" panose="020B0502020202020204"/>
                <a:ea typeface="+mn-ea"/>
                <a:cs typeface="+mn-cs"/>
              </a:rPr>
              <a:t>foundingpartner</a:t>
            </a: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4.   Hogeschool Utrecht</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5.   Hogeschool van Amsterdam</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6.   HAS Hogeschool</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7.   Hogeschool Windesheim</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8.   Haagse Hogeschool </a:t>
            </a:r>
            <a:b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9.   Breda University of </a:t>
            </a:r>
            <a:r>
              <a:rPr kumimoji="0" lang="nl-NL" sz="1100" b="0" i="0" u="none" strike="noStrike" kern="1200" cap="none" spc="0" normalizeH="0" baseline="0" noProof="0" dirty="0" err="1">
                <a:ln>
                  <a:noFill/>
                </a:ln>
                <a:solidFill>
                  <a:prstClr val="black"/>
                </a:solidFill>
                <a:effectLst/>
                <a:uLnTx/>
                <a:uFillTx/>
                <a:latin typeface="Century Gothic" panose="020B0502020202020204"/>
                <a:ea typeface="+mn-ea"/>
                <a:cs typeface="+mn-cs"/>
              </a:rPr>
              <a:t>Applied</a:t>
            </a: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 Sciences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entury Gothic" panose="020B0502020202020204"/>
                <a:ea typeface="+mn-ea"/>
                <a:cs typeface="+mn-cs"/>
              </a:rPr>
              <a:t>De partners € 4.000-€7.000</a:t>
            </a:r>
          </a:p>
        </p:txBody>
      </p:sp>
    </p:spTree>
    <p:extLst>
      <p:ext uri="{BB962C8B-B14F-4D97-AF65-F5344CB8AC3E}">
        <p14:creationId xmlns:p14="http://schemas.microsoft.com/office/powerpoint/2010/main" val="2011297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6CC0C-7ED2-469C-95D0-5B744A9EBBBA}"/>
              </a:ext>
            </a:extLst>
          </p:cNvPr>
          <p:cNvSpPr>
            <a:spLocks noGrp="1"/>
          </p:cNvSpPr>
          <p:nvPr>
            <p:ph type="title"/>
          </p:nvPr>
        </p:nvSpPr>
        <p:spPr/>
        <p:txBody>
          <a:bodyPr/>
          <a:lstStyle/>
          <a:p>
            <a:r>
              <a:rPr lang="nl-NL" dirty="0"/>
              <a:t>Track 5: Ontwikkelen van SDG in perspectief onderzoek</a:t>
            </a:r>
          </a:p>
        </p:txBody>
      </p:sp>
      <p:sp>
        <p:nvSpPr>
          <p:cNvPr id="3" name="Tijdelijke aanduiding voor inhoud 2">
            <a:extLst>
              <a:ext uri="{FF2B5EF4-FFF2-40B4-BE49-F238E27FC236}">
                <a16:creationId xmlns:a16="http://schemas.microsoft.com/office/drawing/2014/main" id="{EB5346EC-A79E-414A-BA0A-7BA972620F95}"/>
              </a:ext>
            </a:extLst>
          </p:cNvPr>
          <p:cNvSpPr>
            <a:spLocks noGrp="1"/>
          </p:cNvSpPr>
          <p:nvPr>
            <p:ph idx="1"/>
          </p:nvPr>
        </p:nvSpPr>
        <p:spPr/>
        <p:txBody>
          <a:bodyPr/>
          <a:lstStyle/>
          <a:p>
            <a:r>
              <a:rPr lang="nl-NL" dirty="0"/>
              <a:t>Geen trekker. Wel participanten</a:t>
            </a:r>
          </a:p>
          <a:p>
            <a:r>
              <a:rPr lang="nl-NL" dirty="0"/>
              <a:t>Doel: </a:t>
            </a:r>
            <a:r>
              <a:rPr lang="nl-NL" sz="1500" dirty="0"/>
              <a:t>Op basis van de uitkomsten in de Monitor Brede Welvaart &amp; </a:t>
            </a:r>
            <a:r>
              <a:rPr lang="nl-NL" sz="1500" dirty="0" err="1"/>
              <a:t>Sustainable</a:t>
            </a:r>
            <a:r>
              <a:rPr lang="nl-NL" sz="1500" dirty="0"/>
              <a:t> Development Goals, een rapport door het CBS, en in nauwe afstemming met SDG Nederland kijken we op welke SDG thema’s Nederland kan en moet accelereren. Op die thema’s bundelen we onze kennis in een aantal landelijke onderzoek labs. Het Kennis en Innovatieconvenant 2020-2023 zal tevens een leidraad zijn. </a:t>
            </a:r>
          </a:p>
          <a:p>
            <a:r>
              <a:rPr lang="nl-NL" dirty="0" err="1"/>
              <a:t>To</a:t>
            </a:r>
            <a:r>
              <a:rPr lang="nl-NL" dirty="0"/>
              <a:t> do: </a:t>
            </a:r>
          </a:p>
          <a:p>
            <a:pPr lvl="1"/>
            <a:r>
              <a:rPr lang="nl-NL" dirty="0"/>
              <a:t>Mooie voorbeelden het podium geven</a:t>
            </a:r>
          </a:p>
          <a:p>
            <a:pPr lvl="1"/>
            <a:r>
              <a:rPr lang="nl-NL" dirty="0"/>
              <a:t>Europese subsidies vragen om </a:t>
            </a:r>
            <a:r>
              <a:rPr lang="nl-NL" dirty="0" err="1"/>
              <a:t>SDG’s</a:t>
            </a:r>
            <a:r>
              <a:rPr lang="nl-NL" dirty="0"/>
              <a:t> als perspectief te nemen</a:t>
            </a:r>
          </a:p>
          <a:p>
            <a:pPr lvl="1"/>
            <a:r>
              <a:rPr lang="nl-NL" dirty="0"/>
              <a:t>Wat willen we? Denkkracht nodig</a:t>
            </a:r>
          </a:p>
          <a:p>
            <a:endParaRPr lang="nl-NL" dirty="0"/>
          </a:p>
        </p:txBody>
      </p:sp>
    </p:spTree>
    <p:extLst>
      <p:ext uri="{BB962C8B-B14F-4D97-AF65-F5344CB8AC3E}">
        <p14:creationId xmlns:p14="http://schemas.microsoft.com/office/powerpoint/2010/main" val="2446741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p:txBody>
          <a:bodyPr/>
          <a:lstStyle/>
          <a:p>
            <a:r>
              <a:rPr lang="nl-NL" dirty="0"/>
              <a:t>Doel vandaag</a:t>
            </a:r>
          </a:p>
        </p:txBody>
      </p:sp>
      <p:sp>
        <p:nvSpPr>
          <p:cNvPr id="3" name="Tijdelijke aanduiding voor inhoud 2">
            <a:extLst>
              <a:ext uri="{FF2B5EF4-FFF2-40B4-BE49-F238E27FC236}">
                <a16:creationId xmlns:a16="http://schemas.microsoft.com/office/drawing/2014/main" id="{54C741C8-D4EB-4880-B11E-2E416429B657}"/>
              </a:ext>
            </a:extLst>
          </p:cNvPr>
          <p:cNvSpPr>
            <a:spLocks noGrp="1"/>
          </p:cNvSpPr>
          <p:nvPr>
            <p:ph idx="1"/>
          </p:nvPr>
        </p:nvSpPr>
        <p:spPr/>
        <p:txBody>
          <a:bodyPr/>
          <a:lstStyle/>
          <a:p>
            <a:pPr marL="0" indent="0">
              <a:buNone/>
            </a:pPr>
            <a:r>
              <a:rPr lang="nl-NL" sz="1800" dirty="0">
                <a:effectLst/>
                <a:latin typeface="Calibri" panose="020F0502020204030204" pitchFamily="34" charset="0"/>
                <a:ea typeface="Calibri" panose="020F0502020204030204" pitchFamily="34" charset="0"/>
                <a:cs typeface="Calibri" panose="020F0502020204030204" pitchFamily="34" charset="0"/>
              </a:rPr>
              <a:t>Samen aan de slag met het verduurzamen van het hoger onderwijs! </a:t>
            </a:r>
          </a:p>
          <a:p>
            <a:pPr marL="0" indent="0">
              <a:buNone/>
            </a:pPr>
            <a:r>
              <a:rPr lang="nl-NL" sz="3000" b="1" i="1" dirty="0"/>
              <a:t>Make a change! </a:t>
            </a:r>
          </a:p>
          <a:p>
            <a:pPr marL="0" indent="0">
              <a:buNone/>
            </a:pPr>
            <a:endParaRPr lang="nl-NL" b="1" dirty="0"/>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439" y="4169025"/>
            <a:ext cx="2603913" cy="260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71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F03E9-9A01-46D6-A33C-4C6D56D556BB}"/>
              </a:ext>
            </a:extLst>
          </p:cNvPr>
          <p:cNvSpPr>
            <a:spLocks noGrp="1"/>
          </p:cNvSpPr>
          <p:nvPr>
            <p:ph type="title"/>
          </p:nvPr>
        </p:nvSpPr>
        <p:spPr/>
        <p:txBody>
          <a:bodyPr/>
          <a:lstStyle/>
          <a:p>
            <a:r>
              <a:rPr lang="nl-NL" dirty="0"/>
              <a:t>Track 6: Interdisciplinair SDG onderwijs</a:t>
            </a:r>
          </a:p>
        </p:txBody>
      </p:sp>
      <p:sp>
        <p:nvSpPr>
          <p:cNvPr id="3" name="Tijdelijke aanduiding voor inhoud 2">
            <a:extLst>
              <a:ext uri="{FF2B5EF4-FFF2-40B4-BE49-F238E27FC236}">
                <a16:creationId xmlns:a16="http://schemas.microsoft.com/office/drawing/2014/main" id="{DF2E363C-8AA1-4832-83BC-162AD5EFE908}"/>
              </a:ext>
            </a:extLst>
          </p:cNvPr>
          <p:cNvSpPr>
            <a:spLocks noGrp="1"/>
          </p:cNvSpPr>
          <p:nvPr>
            <p:ph idx="1"/>
          </p:nvPr>
        </p:nvSpPr>
        <p:spPr/>
        <p:txBody>
          <a:bodyPr/>
          <a:lstStyle/>
          <a:p>
            <a:r>
              <a:rPr lang="nl-NL" dirty="0"/>
              <a:t>Doel: Hier komen goede voorbeelden, kennisuitwisseling samen. En worden labs en </a:t>
            </a:r>
            <a:r>
              <a:rPr lang="nl-NL" dirty="0" err="1"/>
              <a:t>challenges</a:t>
            </a:r>
            <a:r>
              <a:rPr lang="nl-NL" dirty="0"/>
              <a:t> ontwikkeld. </a:t>
            </a:r>
          </a:p>
          <a:p>
            <a:r>
              <a:rPr lang="nl-NL" dirty="0"/>
              <a:t>Status:</a:t>
            </a:r>
          </a:p>
          <a:p>
            <a:pPr lvl="1"/>
            <a:r>
              <a:rPr lang="nl-NL" dirty="0"/>
              <a:t>Geen trekker, wel gebeurt er van alles, zoals</a:t>
            </a:r>
          </a:p>
          <a:p>
            <a:pPr lvl="1"/>
            <a:r>
              <a:rPr lang="nl-NL" dirty="0" err="1"/>
              <a:t>Challenges</a:t>
            </a:r>
            <a:r>
              <a:rPr lang="nl-NL" dirty="0"/>
              <a:t>: trekker </a:t>
            </a:r>
            <a:r>
              <a:rPr lang="nl-NL" dirty="0" err="1"/>
              <a:t>Soapbox</a:t>
            </a:r>
            <a:r>
              <a:rPr lang="nl-NL" dirty="0"/>
              <a:t>, 1</a:t>
            </a:r>
            <a:r>
              <a:rPr lang="nl-NL" baseline="30000" dirty="0"/>
              <a:t>e</a:t>
            </a:r>
            <a:r>
              <a:rPr lang="nl-NL" dirty="0"/>
              <a:t> editie, awareness </a:t>
            </a:r>
            <a:r>
              <a:rPr lang="nl-NL" dirty="0" err="1"/>
              <a:t>creeeren</a:t>
            </a:r>
            <a:r>
              <a:rPr lang="nl-NL" dirty="0"/>
              <a:t> bij studenten</a:t>
            </a:r>
          </a:p>
          <a:p>
            <a:pPr lvl="1"/>
            <a:r>
              <a:rPr lang="en-US" dirty="0"/>
              <a:t>Green Ambassador Programma </a:t>
            </a:r>
            <a:r>
              <a:rPr lang="en-US" dirty="0" err="1"/>
              <a:t>bij</a:t>
            </a:r>
            <a:r>
              <a:rPr lang="en-US" dirty="0"/>
              <a:t> </a:t>
            </a:r>
            <a:r>
              <a:rPr lang="en-US" dirty="0" err="1"/>
              <a:t>Hanzehogeschool</a:t>
            </a:r>
            <a:r>
              <a:rPr lang="en-US" dirty="0"/>
              <a:t> </a:t>
            </a:r>
            <a:r>
              <a:rPr lang="en-US" dirty="0" err="1"/>
              <a:t>en</a:t>
            </a:r>
            <a:r>
              <a:rPr lang="en-US" dirty="0"/>
              <a:t> Saxion</a:t>
            </a:r>
          </a:p>
          <a:p>
            <a:pPr lvl="1"/>
            <a:r>
              <a:rPr lang="en-US" dirty="0"/>
              <a:t>Dag/week van de </a:t>
            </a:r>
            <a:r>
              <a:rPr lang="en-US" dirty="0" err="1"/>
              <a:t>duurzaamheid</a:t>
            </a:r>
            <a:r>
              <a:rPr lang="en-US" dirty="0"/>
              <a:t>: HU, </a:t>
            </a:r>
            <a:r>
              <a:rPr lang="en-US" dirty="0" err="1"/>
              <a:t>Windesheim</a:t>
            </a:r>
            <a:r>
              <a:rPr lang="en-US" dirty="0"/>
              <a:t>, HR</a:t>
            </a:r>
          </a:p>
          <a:p>
            <a:pPr lvl="1"/>
            <a:r>
              <a:rPr lang="en-US" dirty="0"/>
              <a:t>SDG Action Day 24/9</a:t>
            </a:r>
          </a:p>
          <a:p>
            <a:r>
              <a:rPr lang="en-US" dirty="0"/>
              <a:t>To do: </a:t>
            </a:r>
          </a:p>
          <a:p>
            <a:pPr lvl="1"/>
            <a:r>
              <a:rPr lang="nl-NL" dirty="0"/>
              <a:t>Mooie voorbeelden het podium geven</a:t>
            </a:r>
          </a:p>
          <a:p>
            <a:pPr lvl="1"/>
            <a:r>
              <a:rPr lang="nl-NL" dirty="0"/>
              <a:t>Inventarisaties status?</a:t>
            </a:r>
          </a:p>
          <a:p>
            <a:pPr lvl="1"/>
            <a:r>
              <a:rPr lang="nl-NL" dirty="0"/>
              <a:t>Wat willen we?</a:t>
            </a:r>
          </a:p>
          <a:p>
            <a:endParaRPr lang="nl-NL" dirty="0"/>
          </a:p>
        </p:txBody>
      </p:sp>
    </p:spTree>
    <p:extLst>
      <p:ext uri="{BB962C8B-B14F-4D97-AF65-F5344CB8AC3E}">
        <p14:creationId xmlns:p14="http://schemas.microsoft.com/office/powerpoint/2010/main" val="4152000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0EB1C0-DFA1-4F01-9FFD-9B8B7063A0C8}"/>
              </a:ext>
            </a:extLst>
          </p:cNvPr>
          <p:cNvSpPr>
            <a:spLocks noGrp="1"/>
          </p:cNvSpPr>
          <p:nvPr>
            <p:ph type="title"/>
          </p:nvPr>
        </p:nvSpPr>
        <p:spPr/>
        <p:txBody>
          <a:bodyPr/>
          <a:lstStyle/>
          <a:p>
            <a:r>
              <a:rPr lang="nl-NL" dirty="0"/>
              <a:t>Track 7: Studenten beweging</a:t>
            </a:r>
          </a:p>
        </p:txBody>
      </p:sp>
      <p:sp>
        <p:nvSpPr>
          <p:cNvPr id="3" name="Tijdelijke aanduiding voor inhoud 2">
            <a:extLst>
              <a:ext uri="{FF2B5EF4-FFF2-40B4-BE49-F238E27FC236}">
                <a16:creationId xmlns:a16="http://schemas.microsoft.com/office/drawing/2014/main" id="{9E7F9470-6D17-4417-958B-9640672EA2C1}"/>
              </a:ext>
            </a:extLst>
          </p:cNvPr>
          <p:cNvSpPr>
            <a:spLocks noGrp="1"/>
          </p:cNvSpPr>
          <p:nvPr>
            <p:ph idx="1"/>
          </p:nvPr>
        </p:nvSpPr>
        <p:spPr/>
        <p:txBody>
          <a:bodyPr/>
          <a:lstStyle/>
          <a:p>
            <a:r>
              <a:rPr lang="nl-NL" dirty="0"/>
              <a:t>Trekker vacature (interim Raisa Terveer)</a:t>
            </a:r>
          </a:p>
          <a:p>
            <a:r>
              <a:rPr lang="nl-NL" dirty="0"/>
              <a:t>Doel: Het bevorderen van het student ondernemerschap, activisme en creativiteit aangaande duurzame ontwikkeling. Elke hogeschool faciliteert actief de student bewegingen in hun hogescholen. In deze track worden ondersteunende materialen en advies geleverd om de studentbeweging en het </a:t>
            </a:r>
            <a:r>
              <a:rPr lang="nl-NL" dirty="0" err="1"/>
              <a:t>SDGondernemerschap</a:t>
            </a:r>
            <a:r>
              <a:rPr lang="nl-NL" dirty="0"/>
              <a:t> te versnellen. </a:t>
            </a:r>
          </a:p>
          <a:p>
            <a:r>
              <a:rPr lang="nl-NL" dirty="0"/>
              <a:t>In opstart met de Green Offices en ‘look </a:t>
            </a:r>
            <a:r>
              <a:rPr lang="nl-NL" dirty="0" err="1"/>
              <a:t>alikes</a:t>
            </a:r>
            <a:r>
              <a:rPr lang="nl-NL" dirty="0"/>
              <a:t>’. </a:t>
            </a:r>
          </a:p>
          <a:p>
            <a:r>
              <a:rPr lang="nl-NL" dirty="0"/>
              <a:t>Gestart in mei/juni 2021</a:t>
            </a:r>
          </a:p>
          <a:p>
            <a:r>
              <a:rPr lang="nl-NL" dirty="0"/>
              <a:t>Weinig opkomst. Weinig continuïteit in coördinatoren?</a:t>
            </a:r>
          </a:p>
          <a:p>
            <a:endParaRPr lang="nl-NL" dirty="0"/>
          </a:p>
        </p:txBody>
      </p:sp>
    </p:spTree>
    <p:extLst>
      <p:ext uri="{BB962C8B-B14F-4D97-AF65-F5344CB8AC3E}">
        <p14:creationId xmlns:p14="http://schemas.microsoft.com/office/powerpoint/2010/main" val="868163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rtlCol="0">
            <a:normAutofit/>
          </a:bodyPr>
          <a:lstStyle/>
          <a:p>
            <a:pPr algn="ctr" rtl="0"/>
            <a:r>
              <a:rPr lang="nl" dirty="0"/>
              <a:t>SDG docent-training</a:t>
            </a:r>
          </a:p>
        </p:txBody>
      </p:sp>
      <p:graphicFrame>
        <p:nvGraphicFramePr>
          <p:cNvPr id="5" name="Tijdelijke aanduiding voor inhoud 2">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Cirkel met mensen met effen opvulling">
            <a:extLst>
              <a:ext uri="{FF2B5EF4-FFF2-40B4-BE49-F238E27FC236}">
                <a16:creationId xmlns:a16="http://schemas.microsoft.com/office/drawing/2014/main" id="{E73188C3-6F59-44D3-9464-35178FA9FA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3080857"/>
            <a:ext cx="914400" cy="914400"/>
          </a:xfrm>
          <a:prstGeom prst="rect">
            <a:avLst/>
          </a:prstGeom>
        </p:spPr>
      </p:pic>
      <p:sp>
        <p:nvSpPr>
          <p:cNvPr id="8" name="Ovaal 7">
            <a:extLst>
              <a:ext uri="{FF2B5EF4-FFF2-40B4-BE49-F238E27FC236}">
                <a16:creationId xmlns:a16="http://schemas.microsoft.com/office/drawing/2014/main" id="{63F237EF-E2CD-4A84-A0BF-012B3834E476}"/>
              </a:ext>
            </a:extLst>
          </p:cNvPr>
          <p:cNvSpPr/>
          <p:nvPr/>
        </p:nvSpPr>
        <p:spPr>
          <a:xfrm>
            <a:off x="8685853" y="2609901"/>
            <a:ext cx="1818562" cy="1818562"/>
          </a:xfrm>
          <a:prstGeom prst="ellipse">
            <a:avLst/>
          </a:prstGeom>
          <a:solidFill>
            <a:srgbClr val="F8D22F"/>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pic>
        <p:nvPicPr>
          <p:cNvPr id="7" name="Graphic 6" descr="Open hand met planten silhouet">
            <a:extLst>
              <a:ext uri="{FF2B5EF4-FFF2-40B4-BE49-F238E27FC236}">
                <a16:creationId xmlns:a16="http://schemas.microsoft.com/office/drawing/2014/main" id="{EDB314CB-A3DF-4502-B660-EC43E6603A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37934" y="3061982"/>
            <a:ext cx="914400" cy="914400"/>
          </a:xfrm>
          <a:prstGeom prst="rect">
            <a:avLst/>
          </a:prstGeom>
        </p:spPr>
      </p:pic>
    </p:spTree>
    <p:extLst>
      <p:ext uri="{BB962C8B-B14F-4D97-AF65-F5344CB8AC3E}">
        <p14:creationId xmlns:p14="http://schemas.microsoft.com/office/powerpoint/2010/main" val="183243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4A262-6DF7-41F7-9072-276969019191}"/>
              </a:ext>
            </a:extLst>
          </p:cNvPr>
          <p:cNvSpPr>
            <a:spLocks noGrp="1"/>
          </p:cNvSpPr>
          <p:nvPr>
            <p:ph type="title"/>
          </p:nvPr>
        </p:nvSpPr>
        <p:spPr/>
        <p:txBody>
          <a:bodyPr/>
          <a:lstStyle/>
          <a:p>
            <a:r>
              <a:rPr lang="nl-NL" dirty="0"/>
              <a:t>Onderwijs </a:t>
            </a:r>
            <a:r>
              <a:rPr lang="nl-NL" b="1" dirty="0"/>
              <a:t>over</a:t>
            </a:r>
            <a:r>
              <a:rPr lang="nl-NL" dirty="0"/>
              <a:t> duurzame ontwikkeling</a:t>
            </a:r>
          </a:p>
        </p:txBody>
      </p:sp>
      <p:sp>
        <p:nvSpPr>
          <p:cNvPr id="3" name="Tijdelijke aanduiding voor inhoud 2">
            <a:extLst>
              <a:ext uri="{FF2B5EF4-FFF2-40B4-BE49-F238E27FC236}">
                <a16:creationId xmlns:a16="http://schemas.microsoft.com/office/drawing/2014/main" id="{E70D42DE-F830-4C65-9112-DD96EF4F5A36}"/>
              </a:ext>
            </a:extLst>
          </p:cNvPr>
          <p:cNvSpPr>
            <a:spLocks noGrp="1"/>
          </p:cNvSpPr>
          <p:nvPr>
            <p:ph idx="1"/>
          </p:nvPr>
        </p:nvSpPr>
        <p:spPr/>
        <p:txBody>
          <a:bodyPr>
            <a:normAutofit lnSpcReduction="10000"/>
          </a:bodyPr>
          <a:lstStyle/>
          <a:p>
            <a:pPr marL="0" indent="0">
              <a:buNone/>
            </a:pPr>
            <a:r>
              <a:rPr lang="nl-NL" u="sng" dirty="0"/>
              <a:t>Onderwijs </a:t>
            </a:r>
            <a:r>
              <a:rPr lang="nl-NL" b="1" u="sng" dirty="0"/>
              <a:t>over</a:t>
            </a:r>
            <a:r>
              <a:rPr lang="nl-NL" u="sng" dirty="0"/>
              <a:t> duurzame ontwikkeling</a:t>
            </a:r>
          </a:p>
          <a:p>
            <a:r>
              <a:rPr lang="nl-NL" dirty="0"/>
              <a:t>Individuele bewustwording;</a:t>
            </a:r>
          </a:p>
          <a:p>
            <a:r>
              <a:rPr lang="nl-NL" dirty="0"/>
              <a:t>Individuele visieontwikkeling en verkenning.</a:t>
            </a:r>
          </a:p>
          <a:p>
            <a:pPr marL="274320" lvl="1" indent="0">
              <a:buNone/>
            </a:pPr>
            <a:endParaRPr lang="nl-NL" dirty="0"/>
          </a:p>
          <a:p>
            <a:pPr marL="0" indent="0">
              <a:buNone/>
            </a:pPr>
            <a:r>
              <a:rPr lang="nl-NL" u="sng" dirty="0"/>
              <a:t>Onderwijs </a:t>
            </a:r>
            <a:r>
              <a:rPr lang="nl-NL" b="1" u="sng" dirty="0"/>
              <a:t>voor</a:t>
            </a:r>
            <a:r>
              <a:rPr lang="nl-NL" u="sng" dirty="0"/>
              <a:t> duurzame ontwikkeling</a:t>
            </a:r>
          </a:p>
          <a:p>
            <a:r>
              <a:rPr lang="nl-NL" dirty="0"/>
              <a:t>Individuele ontwikkeling van onderwijs;</a:t>
            </a:r>
          </a:p>
          <a:p>
            <a:r>
              <a:rPr lang="nl-NL" dirty="0"/>
              <a:t>Individuele ontwikkeling van toetsing.</a:t>
            </a:r>
          </a:p>
          <a:p>
            <a:endParaRPr lang="nl-NL" dirty="0"/>
          </a:p>
          <a:p>
            <a:pPr marL="0" indent="0">
              <a:buNone/>
            </a:pPr>
            <a:r>
              <a:rPr lang="nl-NL" u="sng" dirty="0"/>
              <a:t>Onderwijs </a:t>
            </a:r>
            <a:r>
              <a:rPr lang="nl-NL" b="1" u="sng" dirty="0"/>
              <a:t>als </a:t>
            </a:r>
            <a:r>
              <a:rPr lang="nl-NL" u="sng" dirty="0"/>
              <a:t>duurzame ontwikkeling</a:t>
            </a:r>
          </a:p>
          <a:p>
            <a:r>
              <a:rPr lang="nl-NL" dirty="0"/>
              <a:t>Individuele ontwikkeling van waarden;</a:t>
            </a:r>
          </a:p>
          <a:p>
            <a:r>
              <a:rPr lang="nl-NL" dirty="0"/>
              <a:t>Groepsgerichte ontwikkeling van curriculum. </a:t>
            </a:r>
          </a:p>
          <a:p>
            <a:pPr lvl="1"/>
            <a:endParaRPr lang="nl-NL" dirty="0"/>
          </a:p>
          <a:p>
            <a:pPr marL="274320" lvl="1" indent="0">
              <a:buNone/>
            </a:pPr>
            <a:endParaRPr lang="nl-NL" dirty="0"/>
          </a:p>
          <a:p>
            <a:pPr marL="274320" lvl="1" indent="0">
              <a:buNone/>
            </a:pPr>
            <a:endParaRPr lang="nl-NL" dirty="0"/>
          </a:p>
        </p:txBody>
      </p:sp>
      <p:sp>
        <p:nvSpPr>
          <p:cNvPr id="5" name="Ovaal 4">
            <a:extLst>
              <a:ext uri="{FF2B5EF4-FFF2-40B4-BE49-F238E27FC236}">
                <a16:creationId xmlns:a16="http://schemas.microsoft.com/office/drawing/2014/main" id="{A244D554-B319-49C0-90A3-C319AC8B1F99}"/>
              </a:ext>
            </a:extLst>
          </p:cNvPr>
          <p:cNvSpPr/>
          <p:nvPr/>
        </p:nvSpPr>
        <p:spPr>
          <a:xfrm>
            <a:off x="6558376" y="2014194"/>
            <a:ext cx="1256026" cy="1256026"/>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Rechthoek 5" descr="Presentation with bar chart">
            <a:extLst>
              <a:ext uri="{FF2B5EF4-FFF2-40B4-BE49-F238E27FC236}">
                <a16:creationId xmlns:a16="http://schemas.microsoft.com/office/drawing/2014/main" id="{765635AF-B4D1-40E4-A4FA-27D4CAB0DBF7}"/>
              </a:ext>
            </a:extLst>
          </p:cNvPr>
          <p:cNvSpPr/>
          <p:nvPr/>
        </p:nvSpPr>
        <p:spPr>
          <a:xfrm>
            <a:off x="6826053" y="2328035"/>
            <a:ext cx="720671" cy="720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al 6">
            <a:extLst>
              <a:ext uri="{FF2B5EF4-FFF2-40B4-BE49-F238E27FC236}">
                <a16:creationId xmlns:a16="http://schemas.microsoft.com/office/drawing/2014/main" id="{EE2AAED2-6B60-43D0-93A7-B8218A956CD3}"/>
              </a:ext>
            </a:extLst>
          </p:cNvPr>
          <p:cNvSpPr/>
          <p:nvPr/>
        </p:nvSpPr>
        <p:spPr>
          <a:xfrm>
            <a:off x="6558376" y="3429000"/>
            <a:ext cx="1256026" cy="121282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pic>
        <p:nvPicPr>
          <p:cNvPr id="8" name="Graphic 7" descr="Cirkel met mensen met effen opvulling">
            <a:extLst>
              <a:ext uri="{FF2B5EF4-FFF2-40B4-BE49-F238E27FC236}">
                <a16:creationId xmlns:a16="http://schemas.microsoft.com/office/drawing/2014/main" id="{A4E44B65-BEEC-413D-882B-882671D9CF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9188" y="3542108"/>
            <a:ext cx="914400" cy="914400"/>
          </a:xfrm>
          <a:prstGeom prst="rect">
            <a:avLst/>
          </a:prstGeom>
        </p:spPr>
      </p:pic>
      <p:sp>
        <p:nvSpPr>
          <p:cNvPr id="9" name="Ovaal 8">
            <a:extLst>
              <a:ext uri="{FF2B5EF4-FFF2-40B4-BE49-F238E27FC236}">
                <a16:creationId xmlns:a16="http://schemas.microsoft.com/office/drawing/2014/main" id="{013C830B-E828-405B-901D-23CE2762A3DC}"/>
              </a:ext>
            </a:extLst>
          </p:cNvPr>
          <p:cNvSpPr/>
          <p:nvPr/>
        </p:nvSpPr>
        <p:spPr>
          <a:xfrm>
            <a:off x="6558376" y="4889526"/>
            <a:ext cx="1256026" cy="1152144"/>
          </a:xfrm>
          <a:prstGeom prst="ellipse">
            <a:avLst/>
          </a:prstGeom>
          <a:solidFill>
            <a:srgbClr val="F8D22F"/>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pic>
        <p:nvPicPr>
          <p:cNvPr id="10" name="Graphic 9" descr="Open hand met planten silhouet">
            <a:extLst>
              <a:ext uri="{FF2B5EF4-FFF2-40B4-BE49-F238E27FC236}">
                <a16:creationId xmlns:a16="http://schemas.microsoft.com/office/drawing/2014/main" id="{FE69E1D5-5363-4173-8A40-BE2C0800B1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9188" y="5001693"/>
            <a:ext cx="914400" cy="914400"/>
          </a:xfrm>
          <a:prstGeom prst="rect">
            <a:avLst/>
          </a:prstGeom>
        </p:spPr>
      </p:pic>
    </p:spTree>
    <p:extLst>
      <p:ext uri="{BB962C8B-B14F-4D97-AF65-F5344CB8AC3E}">
        <p14:creationId xmlns:p14="http://schemas.microsoft.com/office/powerpoint/2010/main" val="875412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1066800" y="642593"/>
            <a:ext cx="10058400" cy="5598816"/>
          </a:xfrm>
        </p:spPr>
        <p:txBody>
          <a:bodyPr/>
          <a:lstStyle/>
          <a:p>
            <a:pPr algn="ctr"/>
            <a:r>
              <a:rPr lang="nl-NL" b="1" dirty="0"/>
              <a:t>Meedenken of meedoen?</a:t>
            </a:r>
            <a:br>
              <a:rPr lang="nl-NL" dirty="0"/>
            </a:br>
            <a:endParaRPr lang="nl-NL" sz="3000" i="1" dirty="0"/>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939" y="3375838"/>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628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1066800" y="642593"/>
            <a:ext cx="10058400" cy="5598816"/>
          </a:xfrm>
        </p:spPr>
        <p:txBody>
          <a:bodyPr/>
          <a:lstStyle/>
          <a:p>
            <a:pPr algn="ctr"/>
            <a:r>
              <a:rPr lang="nl-NL" b="1" dirty="0"/>
              <a:t>En nu jullie! </a:t>
            </a:r>
            <a:br>
              <a:rPr lang="nl-NL" dirty="0"/>
            </a:br>
            <a:r>
              <a:rPr lang="nl-NL" sz="3000" i="1" dirty="0"/>
              <a:t>Aan de slag met de </a:t>
            </a:r>
            <a:r>
              <a:rPr lang="nl-NL" sz="3000" i="1" dirty="0" err="1"/>
              <a:t>SDG’s</a:t>
            </a:r>
            <a:endParaRPr lang="nl-NL" sz="3000" i="1" dirty="0"/>
          </a:p>
        </p:txBody>
      </p:sp>
      <p:pic>
        <p:nvPicPr>
          <p:cNvPr id="4" name="Afbeelding 3">
            <a:extLst>
              <a:ext uri="{FF2B5EF4-FFF2-40B4-BE49-F238E27FC236}">
                <a16:creationId xmlns:a16="http://schemas.microsoft.com/office/drawing/2014/main" id="{249E0722-6D34-41AF-A232-91545F9D446E}"/>
              </a:ext>
            </a:extLst>
          </p:cNvPr>
          <p:cNvPicPr>
            <a:picLocks noChangeAspect="1"/>
          </p:cNvPicPr>
          <p:nvPr/>
        </p:nvPicPr>
        <p:blipFill>
          <a:blip r:embed="rId2">
            <a:alphaModFix amt="35000"/>
          </a:blip>
          <a:stretch>
            <a:fillRect/>
          </a:stretch>
        </p:blipFill>
        <p:spPr>
          <a:xfrm>
            <a:off x="-822653" y="-190305"/>
            <a:ext cx="15337055" cy="7238610"/>
          </a:xfrm>
          <a:prstGeom prst="rect">
            <a:avLst/>
          </a:prstGeom>
          <a:effectLst>
            <a:outerShdw dist="50800" dir="5400000" sx="1000" sy="1000" algn="ctr" rotWithShape="0">
              <a:srgbClr val="000000"/>
            </a:outerShdw>
          </a:effectLst>
        </p:spPr>
      </p:pic>
    </p:spTree>
    <p:extLst>
      <p:ext uri="{BB962C8B-B14F-4D97-AF65-F5344CB8AC3E}">
        <p14:creationId xmlns:p14="http://schemas.microsoft.com/office/powerpoint/2010/main" val="2288230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F9A5D-330A-41F5-AE25-E9431A07B5D7}"/>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F14ECDDF-617F-4A5F-8CCB-6F35CEB40580}"/>
              </a:ext>
            </a:extLst>
          </p:cNvPr>
          <p:cNvSpPr>
            <a:spLocks noGrp="1"/>
          </p:cNvSpPr>
          <p:nvPr>
            <p:ph idx="1"/>
          </p:nvPr>
        </p:nvSpPr>
        <p:spPr/>
        <p:txBody>
          <a:bodyPr>
            <a:normAutofit/>
          </a:bodyPr>
          <a:lstStyle/>
          <a:p>
            <a:pPr marL="342900" indent="-342900">
              <a:buAutoNum type="arabicPeriod"/>
            </a:pPr>
            <a:r>
              <a:rPr lang="nl-NL" sz="2400" dirty="0"/>
              <a:t>Wat zou jij graag willen veranderen?</a:t>
            </a:r>
          </a:p>
          <a:p>
            <a:pPr marL="342900" indent="-342900">
              <a:buAutoNum type="arabicPeriod"/>
            </a:pPr>
            <a:r>
              <a:rPr lang="nl-NL" sz="2400" dirty="0"/>
              <a:t>Hoe kun je dit doen? Wat zijn je eerste stappen? </a:t>
            </a:r>
          </a:p>
        </p:txBody>
      </p:sp>
      <p:pic>
        <p:nvPicPr>
          <p:cNvPr id="4" name="Picture 2" descr="Sustainable Development Goals | International Partnerships">
            <a:extLst>
              <a:ext uri="{FF2B5EF4-FFF2-40B4-BE49-F238E27FC236}">
                <a16:creationId xmlns:a16="http://schemas.microsoft.com/office/drawing/2014/main" id="{55272381-8C1D-43A3-B845-015CAA707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5043" y="3375838"/>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521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A848CE-09D3-41C7-8752-ECB2620831A9}"/>
              </a:ext>
            </a:extLst>
          </p:cNvPr>
          <p:cNvSpPr>
            <a:spLocks noGrp="1"/>
          </p:cNvSpPr>
          <p:nvPr>
            <p:ph type="title"/>
          </p:nvPr>
        </p:nvSpPr>
        <p:spPr/>
        <p:txBody>
          <a:bodyPr/>
          <a:lstStyle/>
          <a:p>
            <a:r>
              <a:rPr lang="nl-NL" dirty="0"/>
              <a:t>Resultaten sessie:</a:t>
            </a:r>
          </a:p>
        </p:txBody>
      </p:sp>
      <p:sp>
        <p:nvSpPr>
          <p:cNvPr id="3" name="Tijdelijke aanduiding voor inhoud 2">
            <a:extLst>
              <a:ext uri="{FF2B5EF4-FFF2-40B4-BE49-F238E27FC236}">
                <a16:creationId xmlns:a16="http://schemas.microsoft.com/office/drawing/2014/main" id="{AA70D350-305F-4465-9149-0A7D5B0A31CD}"/>
              </a:ext>
            </a:extLst>
          </p:cNvPr>
          <p:cNvSpPr>
            <a:spLocks noGrp="1"/>
          </p:cNvSpPr>
          <p:nvPr>
            <p:ph idx="1"/>
          </p:nvPr>
        </p:nvSpPr>
        <p:spPr/>
        <p:txBody>
          <a:bodyPr>
            <a:normAutofit fontScale="85000" lnSpcReduction="20000"/>
          </a:bodyPr>
          <a:lstStyle/>
          <a:p>
            <a:pPr indent="-182880">
              <a:lnSpc>
                <a:spcPct val="110000"/>
              </a:lnSpc>
            </a:pPr>
            <a:r>
              <a:rPr lang="nl-NL" sz="1800" dirty="0">
                <a:effectLst/>
                <a:latin typeface="Calibri" panose="020F0502020204030204" pitchFamily="34" charset="0"/>
                <a:ea typeface="Calibri" panose="020F0502020204030204" pitchFamily="34" charset="0"/>
              </a:rPr>
              <a:t>Studenten die iets zien in de praktijk en dat terugbrengen naar het onderwijs (voorbeeld van de operatiekamer </a:t>
            </a:r>
            <a:r>
              <a:rPr lang="nl-NL" sz="1800" dirty="0">
                <a:effectLst/>
                <a:latin typeface="Calibri" panose="020F0502020204030204" pitchFamily="34" charset="0"/>
                <a:ea typeface="Calibri" panose="020F0502020204030204" pitchFamily="34" charset="0"/>
                <a:sym typeface="Wingdings" panose="05000000000000000000" pitchFamily="2" charset="2"/>
              </a:rPr>
              <a:t> gebruik wegwerpmateriaal vervangen door uitwasbare materialen);</a:t>
            </a:r>
          </a:p>
          <a:p>
            <a:pPr indent="-182880">
              <a:lnSpc>
                <a:spcPct val="110000"/>
              </a:lnSpc>
            </a:pPr>
            <a:r>
              <a:rPr lang="nl-NL" sz="1800" dirty="0">
                <a:latin typeface="Calibri" panose="020F0502020204030204" pitchFamily="34" charset="0"/>
                <a:ea typeface="Calibri" panose="020F0502020204030204" pitchFamily="34" charset="0"/>
                <a:sym typeface="Wingdings" panose="05000000000000000000" pitchFamily="2" charset="2"/>
              </a:rPr>
              <a:t>Bedrijfsvoering Hogescholen verbeteren: delen van kennis en monitoring + duurzaam gedrag stimuleren (door bijv. SDG Challenge);</a:t>
            </a:r>
          </a:p>
          <a:p>
            <a:pPr indent="-182880">
              <a:lnSpc>
                <a:spcPct val="110000"/>
              </a:lnSpc>
            </a:pPr>
            <a:r>
              <a:rPr lang="nl-NL" sz="1800" dirty="0">
                <a:effectLst/>
                <a:latin typeface="Calibri" panose="020F0502020204030204" pitchFamily="34" charset="0"/>
                <a:ea typeface="Calibri" panose="020F0502020204030204" pitchFamily="34" charset="0"/>
                <a:sym typeface="Wingdings" panose="05000000000000000000" pitchFamily="2" charset="2"/>
              </a:rPr>
              <a:t>Verbinding maken</a:t>
            </a:r>
            <a:r>
              <a:rPr lang="nl-NL" sz="1800" dirty="0">
                <a:latin typeface="Calibri" panose="020F0502020204030204" pitchFamily="34" charset="0"/>
                <a:ea typeface="Calibri" panose="020F0502020204030204" pitchFamily="34" charset="0"/>
                <a:sym typeface="Wingdings" panose="05000000000000000000" pitchFamily="2" charset="2"/>
              </a:rPr>
              <a:t> onderling: uitwisseling binnen de eigen instelling als je wilt werken aan duurzame ontwikkeling door middel van sessies en inspiratievoorbeelden blijven delen;</a:t>
            </a:r>
          </a:p>
          <a:p>
            <a:pPr indent="-182880">
              <a:lnSpc>
                <a:spcPct val="110000"/>
              </a:lnSpc>
            </a:pPr>
            <a:r>
              <a:rPr lang="nl-NL" sz="1800" dirty="0">
                <a:effectLst/>
                <a:latin typeface="Calibri" panose="020F0502020204030204" pitchFamily="34" charset="0"/>
                <a:ea typeface="Calibri" panose="020F0502020204030204" pitchFamily="34" charset="0"/>
                <a:sym typeface="Wingdings" panose="05000000000000000000" pitchFamily="2" charset="2"/>
              </a:rPr>
              <a:t>Maar ook de verbinding om de instelling heen: hoe krijg je het werkveld mee? Via afstuderen/onderzoek/</a:t>
            </a:r>
            <a:r>
              <a:rPr lang="nl-NL" sz="1800" dirty="0" err="1">
                <a:effectLst/>
                <a:latin typeface="Calibri" panose="020F0502020204030204" pitchFamily="34" charset="0"/>
                <a:ea typeface="Calibri" panose="020F0502020204030204" pitchFamily="34" charset="0"/>
                <a:sym typeface="Wingdings" panose="05000000000000000000" pitchFamily="2" charset="2"/>
              </a:rPr>
              <a:t>challenges</a:t>
            </a:r>
            <a:r>
              <a:rPr lang="nl-NL" sz="1800" dirty="0">
                <a:effectLst/>
                <a:latin typeface="Calibri" panose="020F0502020204030204" pitchFamily="34" charset="0"/>
                <a:ea typeface="Calibri" panose="020F0502020204030204" pitchFamily="34" charset="0"/>
                <a:sym typeface="Wingdings" panose="05000000000000000000" pitchFamily="2" charset="2"/>
              </a:rPr>
              <a:t> onderdelen in de beroepspraktijk integreren (een voorbeeld is de Kledingfabriek van de Toekomst waarbij verduurzamen van onderwijs en het werkveld samenkomt);</a:t>
            </a:r>
          </a:p>
          <a:p>
            <a:pPr indent="-182880">
              <a:lnSpc>
                <a:spcPct val="110000"/>
              </a:lnSpc>
            </a:pPr>
            <a:r>
              <a:rPr lang="nl-NL" sz="1800" dirty="0">
                <a:latin typeface="Calibri" panose="020F0502020204030204" pitchFamily="34" charset="0"/>
                <a:ea typeface="Calibri" panose="020F0502020204030204" pitchFamily="34" charset="0"/>
                <a:sym typeface="Wingdings" panose="05000000000000000000" pitchFamily="2" charset="2"/>
              </a:rPr>
              <a:t>Begripsverwarring: concretiseren van de SDG agenda (het is meer dan alleen de klimaatdoelstellingen);</a:t>
            </a:r>
          </a:p>
          <a:p>
            <a:pPr indent="-182880">
              <a:lnSpc>
                <a:spcPct val="110000"/>
              </a:lnSpc>
            </a:pPr>
            <a:r>
              <a:rPr lang="nl-NL" sz="1800" dirty="0">
                <a:effectLst/>
                <a:latin typeface="Calibri" panose="020F0502020204030204" pitchFamily="34" charset="0"/>
                <a:ea typeface="Calibri" panose="020F0502020204030204" pitchFamily="34" charset="0"/>
                <a:sym typeface="Wingdings" panose="05000000000000000000" pitchFamily="2" charset="2"/>
              </a:rPr>
              <a:t>Onderzoek binnen het hbo verbreden en verdiepen op het thema duurzam</a:t>
            </a:r>
            <a:r>
              <a:rPr lang="nl-NL" sz="1800" dirty="0">
                <a:latin typeface="Calibri" panose="020F0502020204030204" pitchFamily="34" charset="0"/>
                <a:ea typeface="Calibri" panose="020F0502020204030204" pitchFamily="34" charset="0"/>
                <a:sym typeface="Wingdings" panose="05000000000000000000" pitchFamily="2" charset="2"/>
              </a:rPr>
              <a:t>e ontwikkeling (misschien een SDG </a:t>
            </a:r>
            <a:r>
              <a:rPr lang="nl-NL" sz="1800" dirty="0" err="1">
                <a:latin typeface="Calibri" panose="020F0502020204030204" pitchFamily="34" charset="0"/>
                <a:ea typeface="Calibri" panose="020F0502020204030204" pitchFamily="34" charset="0"/>
                <a:sym typeface="Wingdings" panose="05000000000000000000" pitchFamily="2" charset="2"/>
              </a:rPr>
              <a:t>onderzoekschallenge</a:t>
            </a:r>
            <a:r>
              <a:rPr lang="nl-NL" sz="1800" dirty="0">
                <a:latin typeface="Calibri" panose="020F0502020204030204" pitchFamily="34" charset="0"/>
                <a:ea typeface="Calibri" panose="020F0502020204030204" pitchFamily="34" charset="0"/>
                <a:sym typeface="Wingdings" panose="05000000000000000000" pitchFamily="2" charset="2"/>
              </a:rPr>
              <a:t>?!);</a:t>
            </a:r>
          </a:p>
          <a:p>
            <a:pPr indent="-182880">
              <a:lnSpc>
                <a:spcPct val="110000"/>
              </a:lnSpc>
            </a:pPr>
            <a:r>
              <a:rPr lang="nl-NL" sz="1800" dirty="0">
                <a:effectLst/>
                <a:latin typeface="Calibri" panose="020F0502020204030204" pitchFamily="34" charset="0"/>
                <a:ea typeface="Calibri" panose="020F0502020204030204" pitchFamily="34" charset="0"/>
                <a:sym typeface="Wingdings" panose="05000000000000000000" pitchFamily="2" charset="2"/>
              </a:rPr>
              <a:t>Multidisciplinariteit: het koppelen van aandachtgebieden (voorbeeld: meer ruimte voor multidisciplinariteit zoals </a:t>
            </a:r>
            <a:r>
              <a:rPr lang="nl-NL" sz="1800" dirty="0" err="1">
                <a:effectLst/>
                <a:latin typeface="Calibri" panose="020F0502020204030204" pitchFamily="34" charset="0"/>
                <a:ea typeface="Calibri" panose="020F0502020204030204" pitchFamily="34" charset="0"/>
                <a:sym typeface="Wingdings" panose="05000000000000000000" pitchFamily="2" charset="2"/>
              </a:rPr>
              <a:t>minoren</a:t>
            </a:r>
            <a:r>
              <a:rPr lang="nl-NL" sz="1800" dirty="0">
                <a:effectLst/>
                <a:latin typeface="Calibri" panose="020F0502020204030204" pitchFamily="34" charset="0"/>
                <a:ea typeface="Calibri" panose="020F0502020204030204" pitchFamily="34" charset="0"/>
                <a:sym typeface="Wingdings" panose="05000000000000000000" pitchFamily="2" charset="2"/>
              </a:rPr>
              <a:t>, maar ook werken aan maatschappelijke thema’s en daar ruimte voor maken). </a:t>
            </a:r>
          </a:p>
          <a:p>
            <a:pPr indent="-182880">
              <a:lnSpc>
                <a:spcPct val="110000"/>
              </a:lnSpc>
            </a:pPr>
            <a:endParaRPr lang="nl-NL" sz="1800" dirty="0">
              <a:effectLst/>
              <a:latin typeface="Calibri" panose="020F0502020204030204" pitchFamily="34" charset="0"/>
              <a:ea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769686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74BD-A41B-4EBB-9F29-CCAAA6DD64DA}"/>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9EF2E85A-2B46-470A-8D3C-9EDAFE84414F}"/>
              </a:ext>
            </a:extLst>
          </p:cNvPr>
          <p:cNvSpPr>
            <a:spLocks noGrp="1"/>
          </p:cNvSpPr>
          <p:nvPr>
            <p:ph idx="1"/>
          </p:nvPr>
        </p:nvSpPr>
        <p:spPr/>
        <p:txBody>
          <a:bodyPr/>
          <a:lstStyle/>
          <a:p>
            <a:endParaRPr lang="nl-NL" dirty="0"/>
          </a:p>
        </p:txBody>
      </p:sp>
      <p:pic>
        <p:nvPicPr>
          <p:cNvPr id="4098" name="Picture 2" descr="De Ondernemer | Dit zijn de zes beste slimme ideeën voor een betere…">
            <a:extLst>
              <a:ext uri="{FF2B5EF4-FFF2-40B4-BE49-F238E27FC236}">
                <a16:creationId xmlns:a16="http://schemas.microsoft.com/office/drawing/2014/main" id="{92A04A50-CA65-4ED1-856F-7E9567D78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57"/>
            <a:ext cx="12058650" cy="66846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9B5DE81-9D68-4637-8328-5A2B0566F73C}"/>
              </a:ext>
            </a:extLst>
          </p:cNvPr>
          <p:cNvPicPr>
            <a:picLocks noChangeAspect="1"/>
          </p:cNvPicPr>
          <p:nvPr/>
        </p:nvPicPr>
        <p:blipFill>
          <a:blip r:embed="rId3"/>
          <a:stretch>
            <a:fillRect/>
          </a:stretch>
        </p:blipFill>
        <p:spPr>
          <a:xfrm>
            <a:off x="409575" y="197592"/>
            <a:ext cx="4502315" cy="2743200"/>
          </a:xfrm>
          <a:prstGeom prst="rect">
            <a:avLst/>
          </a:prstGeom>
        </p:spPr>
      </p:pic>
      <p:pic>
        <p:nvPicPr>
          <p:cNvPr id="7" name="Afbeelding 2">
            <a:extLst>
              <a:ext uri="{FF2B5EF4-FFF2-40B4-BE49-F238E27FC236}">
                <a16:creationId xmlns:a16="http://schemas.microsoft.com/office/drawing/2014/main" id="{5C803D40-539E-4C06-BE12-97903361559E}"/>
              </a:ext>
            </a:extLst>
          </p:cNvPr>
          <p:cNvPicPr>
            <a:picLocks noChangeAspect="1"/>
          </p:cNvPicPr>
          <p:nvPr/>
        </p:nvPicPr>
        <p:blipFill rotWithShape="1">
          <a:blip r:embed="rId4">
            <a:extLst>
              <a:ext uri="{28A0092B-C50C-407E-A947-70E740481C1C}">
                <a14:useLocalDpi xmlns:a14="http://schemas.microsoft.com/office/drawing/2010/main" val="0"/>
              </a:ext>
            </a:extLst>
          </a:blip>
          <a:srcRect l="18364" t="79583" r="13560" b="5921"/>
          <a:stretch/>
        </p:blipFill>
        <p:spPr>
          <a:xfrm>
            <a:off x="409575" y="4884863"/>
            <a:ext cx="5895532" cy="1775545"/>
          </a:xfrm>
          <a:prstGeom prst="rect">
            <a:avLst/>
          </a:prstGeom>
        </p:spPr>
      </p:pic>
      <p:pic>
        <p:nvPicPr>
          <p:cNvPr id="1026" name="Picture 2" descr="Alles wat je moet weten over de SDGs | SDG Nederland">
            <a:extLst>
              <a:ext uri="{FF2B5EF4-FFF2-40B4-BE49-F238E27FC236}">
                <a16:creationId xmlns:a16="http://schemas.microsoft.com/office/drawing/2014/main" id="{A9F8B40D-FC6D-41DF-9AAC-34033ABA7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578" y="2459196"/>
            <a:ext cx="2331074" cy="233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749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media 10" title="Do you know all 17 SDGs?">
            <a:hlinkClick r:id="" action="ppaction://media"/>
            <a:extLst>
              <a:ext uri="{FF2B5EF4-FFF2-40B4-BE49-F238E27FC236}">
                <a16:creationId xmlns:a16="http://schemas.microsoft.com/office/drawing/2014/main" id="{E8B68D14-D7B5-41D5-8589-3961CFA5D992}"/>
              </a:ext>
            </a:extLst>
          </p:cNvPr>
          <p:cNvPicPr>
            <a:picLocks noGrp="1" noRot="1" noChangeAspect="1"/>
          </p:cNvPicPr>
          <p:nvPr>
            <p:ph idx="1"/>
            <a:videoFile r:link="rId1"/>
          </p:nvPr>
        </p:nvPicPr>
        <p:blipFill>
          <a:blip r:embed="rId3"/>
          <a:stretch>
            <a:fillRect/>
          </a:stretch>
        </p:blipFill>
        <p:spPr>
          <a:xfrm>
            <a:off x="2613957" y="1600099"/>
            <a:ext cx="6813550" cy="3849687"/>
          </a:xfrm>
          <a:prstGeom prst="rect">
            <a:avLst/>
          </a:prstGeom>
        </p:spPr>
      </p:pic>
    </p:spTree>
    <p:extLst>
      <p:ext uri="{BB962C8B-B14F-4D97-AF65-F5344CB8AC3E}">
        <p14:creationId xmlns:p14="http://schemas.microsoft.com/office/powerpoint/2010/main" val="27388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p:txBody>
          <a:bodyPr/>
          <a:lstStyle/>
          <a:p>
            <a:r>
              <a:rPr lang="nl-NL" dirty="0" err="1"/>
              <a:t>SDG’s</a:t>
            </a:r>
            <a:r>
              <a:rPr lang="nl-NL" dirty="0"/>
              <a:t>?!</a:t>
            </a:r>
          </a:p>
        </p:txBody>
      </p:sp>
      <p:sp>
        <p:nvSpPr>
          <p:cNvPr id="3" name="Tijdelijke aanduiding voor inhoud 2">
            <a:extLst>
              <a:ext uri="{FF2B5EF4-FFF2-40B4-BE49-F238E27FC236}">
                <a16:creationId xmlns:a16="http://schemas.microsoft.com/office/drawing/2014/main" id="{54C741C8-D4EB-4880-B11E-2E416429B657}"/>
              </a:ext>
            </a:extLst>
          </p:cNvPr>
          <p:cNvSpPr>
            <a:spLocks noGrp="1"/>
          </p:cNvSpPr>
          <p:nvPr>
            <p:ph idx="1"/>
          </p:nvPr>
        </p:nvSpPr>
        <p:spPr/>
        <p:txBody>
          <a:bodyPr/>
          <a:lstStyle/>
          <a:p>
            <a:r>
              <a:rPr lang="nl-NL" b="1" dirty="0" err="1"/>
              <a:t>Sustainable</a:t>
            </a:r>
            <a:r>
              <a:rPr lang="nl-NL" b="1" dirty="0"/>
              <a:t> Development Goals</a:t>
            </a:r>
          </a:p>
          <a:p>
            <a:r>
              <a:rPr lang="nl-NL" b="1" dirty="0"/>
              <a:t>17 doelen</a:t>
            </a:r>
            <a:r>
              <a:rPr lang="nl-NL" dirty="0"/>
              <a:t> om de wereld een beter plek te maken in </a:t>
            </a:r>
            <a:r>
              <a:rPr lang="nl-NL" b="1" dirty="0"/>
              <a:t>2030</a:t>
            </a:r>
          </a:p>
          <a:p>
            <a:r>
              <a:rPr lang="nl-NL" dirty="0" err="1"/>
              <a:t>Agreed</a:t>
            </a:r>
            <a:r>
              <a:rPr lang="nl-NL" dirty="0"/>
              <a:t> </a:t>
            </a:r>
            <a:r>
              <a:rPr lang="nl-NL" dirty="0" err="1"/>
              <a:t>by</a:t>
            </a:r>
            <a:r>
              <a:rPr lang="nl-NL" dirty="0"/>
              <a:t> </a:t>
            </a:r>
            <a:r>
              <a:rPr lang="nl-NL" dirty="0" err="1"/>
              <a:t>the</a:t>
            </a:r>
            <a:r>
              <a:rPr lang="nl-NL" dirty="0"/>
              <a:t> </a:t>
            </a:r>
            <a:r>
              <a:rPr lang="nl-NL" dirty="0" err="1"/>
              <a:t>countries</a:t>
            </a:r>
            <a:r>
              <a:rPr lang="nl-NL" dirty="0"/>
              <a:t> </a:t>
            </a:r>
            <a:r>
              <a:rPr lang="nl-NL" dirty="0" err="1"/>
              <a:t>that</a:t>
            </a:r>
            <a:r>
              <a:rPr lang="nl-NL" dirty="0"/>
              <a:t> are members of </a:t>
            </a:r>
            <a:r>
              <a:rPr lang="nl-NL" dirty="0" err="1"/>
              <a:t>the</a:t>
            </a:r>
            <a:r>
              <a:rPr lang="nl-NL" dirty="0"/>
              <a:t> </a:t>
            </a:r>
            <a:r>
              <a:rPr lang="nl-NL" b="1" dirty="0"/>
              <a:t>United Nations (UN),</a:t>
            </a:r>
            <a:r>
              <a:rPr lang="nl-NL" dirty="0"/>
              <a:t> </a:t>
            </a:r>
            <a:r>
              <a:rPr lang="nl-NL" dirty="0" err="1"/>
              <a:t>including</a:t>
            </a:r>
            <a:r>
              <a:rPr lang="nl-NL" dirty="0"/>
              <a:t> </a:t>
            </a:r>
            <a:r>
              <a:rPr lang="nl-NL" i="1" dirty="0" err="1"/>
              <a:t>your</a:t>
            </a:r>
            <a:r>
              <a:rPr lang="nl-NL" i="1" dirty="0"/>
              <a:t> </a:t>
            </a:r>
            <a:r>
              <a:rPr lang="nl-NL" i="1" dirty="0" err="1"/>
              <a:t>countries</a:t>
            </a:r>
            <a:endParaRPr lang="nl-NL" i="1" dirty="0"/>
          </a:p>
          <a:p>
            <a:r>
              <a:rPr lang="nl-NL" dirty="0"/>
              <a:t>The goals are </a:t>
            </a:r>
            <a:r>
              <a:rPr lang="nl-NL" dirty="0" err="1"/>
              <a:t>based</a:t>
            </a:r>
            <a:r>
              <a:rPr lang="nl-NL" dirty="0"/>
              <a:t> on </a:t>
            </a:r>
            <a:r>
              <a:rPr lang="nl-NL" b="1" dirty="0" err="1"/>
              <a:t>global</a:t>
            </a:r>
            <a:r>
              <a:rPr lang="nl-NL" b="1" dirty="0"/>
              <a:t> input </a:t>
            </a:r>
            <a:r>
              <a:rPr lang="nl-NL" dirty="0" err="1"/>
              <a:t>from</a:t>
            </a:r>
            <a:r>
              <a:rPr lang="nl-NL" dirty="0"/>
              <a:t> </a:t>
            </a:r>
            <a:r>
              <a:rPr lang="nl-NL" dirty="0" err="1"/>
              <a:t>organizations</a:t>
            </a:r>
            <a:r>
              <a:rPr lang="nl-NL" dirty="0"/>
              <a:t> </a:t>
            </a:r>
            <a:r>
              <a:rPr lang="nl-NL" dirty="0" err="1"/>
              <a:t>and</a:t>
            </a:r>
            <a:r>
              <a:rPr lang="nl-NL" dirty="0"/>
              <a:t> </a:t>
            </a:r>
            <a:r>
              <a:rPr lang="nl-NL" dirty="0" err="1"/>
              <a:t>indivuals</a:t>
            </a:r>
            <a:endParaRPr lang="nl-NL" dirty="0"/>
          </a:p>
          <a:p>
            <a:r>
              <a:rPr lang="nl-NL" b="1" dirty="0"/>
              <a:t>Global </a:t>
            </a:r>
            <a:r>
              <a:rPr lang="nl-NL" b="1" dirty="0" err="1"/>
              <a:t>compass</a:t>
            </a:r>
            <a:r>
              <a:rPr lang="nl-NL" b="1" dirty="0"/>
              <a:t> </a:t>
            </a:r>
            <a:r>
              <a:rPr lang="nl-NL" dirty="0" err="1"/>
              <a:t>for</a:t>
            </a:r>
            <a:r>
              <a:rPr lang="nl-NL" dirty="0"/>
              <a:t> </a:t>
            </a:r>
            <a:r>
              <a:rPr lang="nl-NL" dirty="0" err="1"/>
              <a:t>challanges</a:t>
            </a:r>
            <a:r>
              <a:rPr lang="nl-NL" dirty="0"/>
              <a:t> </a:t>
            </a:r>
            <a:r>
              <a:rPr lang="nl-NL" dirty="0" err="1"/>
              <a:t>susch</a:t>
            </a:r>
            <a:r>
              <a:rPr lang="nl-NL" dirty="0"/>
              <a:t> as </a:t>
            </a:r>
            <a:r>
              <a:rPr lang="nl-NL" b="1" dirty="0" err="1"/>
              <a:t>poverty</a:t>
            </a:r>
            <a:r>
              <a:rPr lang="nl-NL" b="1" dirty="0"/>
              <a:t>, </a:t>
            </a:r>
            <a:r>
              <a:rPr lang="nl-NL" b="1" dirty="0" err="1"/>
              <a:t>education</a:t>
            </a:r>
            <a:r>
              <a:rPr lang="nl-NL" b="1" dirty="0"/>
              <a:t> </a:t>
            </a:r>
            <a:r>
              <a:rPr lang="nl-NL" b="1" dirty="0" err="1"/>
              <a:t>and</a:t>
            </a:r>
            <a:r>
              <a:rPr lang="nl-NL" b="1" dirty="0"/>
              <a:t> </a:t>
            </a:r>
            <a:r>
              <a:rPr lang="nl-NL" b="1" dirty="0" err="1"/>
              <a:t>climate</a:t>
            </a:r>
            <a:r>
              <a:rPr lang="nl-NL" b="1" dirty="0"/>
              <a:t> change</a:t>
            </a:r>
            <a:r>
              <a:rPr lang="nl-NL" dirty="0"/>
              <a:t>. </a:t>
            </a:r>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191" y="3290777"/>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16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p:txBody>
          <a:bodyPr/>
          <a:lstStyle/>
          <a:p>
            <a:r>
              <a:rPr lang="nl-NL" dirty="0"/>
              <a:t>Wat zijn </a:t>
            </a:r>
            <a:r>
              <a:rPr lang="nl-NL" dirty="0" err="1"/>
              <a:t>SDG’s</a:t>
            </a:r>
            <a:r>
              <a:rPr lang="nl-NL" dirty="0"/>
              <a:t>?</a:t>
            </a:r>
          </a:p>
        </p:txBody>
      </p:sp>
      <p:sp>
        <p:nvSpPr>
          <p:cNvPr id="3" name="Tijdelijke aanduiding voor inhoud 2">
            <a:extLst>
              <a:ext uri="{FF2B5EF4-FFF2-40B4-BE49-F238E27FC236}">
                <a16:creationId xmlns:a16="http://schemas.microsoft.com/office/drawing/2014/main" id="{54C741C8-D4EB-4880-B11E-2E416429B657}"/>
              </a:ext>
            </a:extLst>
          </p:cNvPr>
          <p:cNvSpPr>
            <a:spLocks noGrp="1"/>
          </p:cNvSpPr>
          <p:nvPr>
            <p:ph idx="1"/>
          </p:nvPr>
        </p:nvSpPr>
        <p:spPr/>
        <p:txBody>
          <a:bodyPr/>
          <a:lstStyle/>
          <a:p>
            <a:r>
              <a:rPr lang="nl-NL" b="1" dirty="0" err="1"/>
              <a:t>Sustainable</a:t>
            </a:r>
            <a:r>
              <a:rPr lang="nl-NL" b="1" dirty="0"/>
              <a:t> Development Goals</a:t>
            </a:r>
            <a:r>
              <a:rPr lang="nl-NL" dirty="0"/>
              <a:t>, ook wel Duurzame Ontwikkelingsdoelen </a:t>
            </a:r>
          </a:p>
          <a:p>
            <a:r>
              <a:rPr lang="nl-NL" b="1" dirty="0"/>
              <a:t>17 doelen </a:t>
            </a:r>
            <a:r>
              <a:rPr lang="nl-NL" dirty="0"/>
              <a:t>om van de wereld een betere plek te maken in </a:t>
            </a:r>
            <a:r>
              <a:rPr lang="nl-NL" b="1" dirty="0"/>
              <a:t>2030</a:t>
            </a:r>
          </a:p>
          <a:p>
            <a:r>
              <a:rPr lang="nl-NL" dirty="0"/>
              <a:t>Afgesproken door de landen die zijn aangesloten bij de </a:t>
            </a:r>
            <a:r>
              <a:rPr lang="nl-NL" b="1" dirty="0"/>
              <a:t>Verenigde Naties (VN)</a:t>
            </a:r>
            <a:r>
              <a:rPr lang="nl-NL" dirty="0"/>
              <a:t>,</a:t>
            </a:r>
            <a:r>
              <a:rPr lang="nl-NL" b="1" dirty="0"/>
              <a:t> </a:t>
            </a:r>
            <a:r>
              <a:rPr lang="nl-NL" dirty="0"/>
              <a:t>waaronder </a:t>
            </a:r>
            <a:r>
              <a:rPr lang="nl-NL" b="1" dirty="0"/>
              <a:t>Nederland</a:t>
            </a:r>
            <a:r>
              <a:rPr lang="nl-NL" dirty="0"/>
              <a:t>. </a:t>
            </a:r>
          </a:p>
          <a:p>
            <a:r>
              <a:rPr lang="nl-NL" dirty="0"/>
              <a:t>De doelen kwamen er op basis van </a:t>
            </a:r>
            <a:r>
              <a:rPr lang="nl-NL" b="1" dirty="0"/>
              <a:t>wereldwijde inbreng </a:t>
            </a:r>
            <a:r>
              <a:rPr lang="nl-NL" dirty="0"/>
              <a:t>van organisaties en individuen</a:t>
            </a:r>
          </a:p>
          <a:p>
            <a:r>
              <a:rPr lang="nl-NL" b="1" dirty="0"/>
              <a:t>Mondiaal kompas </a:t>
            </a:r>
            <a:r>
              <a:rPr lang="nl-NL" dirty="0"/>
              <a:t>voor uitdagingen als </a:t>
            </a:r>
            <a:r>
              <a:rPr lang="nl-NL" b="1" dirty="0"/>
              <a:t>armoede, onderwijs en de klimaatcrisis</a:t>
            </a:r>
            <a:r>
              <a:rPr lang="nl-NL" dirty="0"/>
              <a:t>. </a:t>
            </a:r>
          </a:p>
          <a:p>
            <a:r>
              <a:rPr lang="nl-NL" dirty="0"/>
              <a:t>De opvolgers van de Millenniumdoelen, die liepen van 2000 tot 2015</a:t>
            </a:r>
          </a:p>
        </p:txBody>
      </p:sp>
      <p:pic>
        <p:nvPicPr>
          <p:cNvPr id="4" name="Picture 2" descr="Sustainable Development Goals | International Partnerships">
            <a:extLst>
              <a:ext uri="{FF2B5EF4-FFF2-40B4-BE49-F238E27FC236}">
                <a16:creationId xmlns:a16="http://schemas.microsoft.com/office/drawing/2014/main" id="{5993F8E7-59D9-4FB1-92B9-091AB44B6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191" y="3290777"/>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6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4168D018-C86D-41F5-9ECC-D768518CB3E9}"/>
              </a:ext>
            </a:extLst>
          </p:cNvPr>
          <p:cNvPicPr>
            <a:picLocks noGrp="1" noChangeAspect="1"/>
          </p:cNvPicPr>
          <p:nvPr>
            <p:ph idx="1"/>
          </p:nvPr>
        </p:nvPicPr>
        <p:blipFill rotWithShape="1">
          <a:blip r:embed="rId2"/>
          <a:srcRect t="6814" b="8987"/>
          <a:stretch/>
        </p:blipFill>
        <p:spPr>
          <a:xfrm>
            <a:off x="2027465" y="906977"/>
            <a:ext cx="7752115" cy="5044046"/>
          </a:xfrm>
          <a:prstGeom prst="rect">
            <a:avLst/>
          </a:prstGeom>
        </p:spPr>
      </p:pic>
      <p:sp>
        <p:nvSpPr>
          <p:cNvPr id="3" name="TextBox 2">
            <a:extLst>
              <a:ext uri="{FF2B5EF4-FFF2-40B4-BE49-F238E27FC236}">
                <a16:creationId xmlns:a16="http://schemas.microsoft.com/office/drawing/2014/main" id="{DF29CD49-67DC-4081-95B7-7FE5BCBEB9C8}"/>
              </a:ext>
            </a:extLst>
          </p:cNvPr>
          <p:cNvSpPr txBox="1"/>
          <p:nvPr/>
        </p:nvSpPr>
        <p:spPr>
          <a:xfrm>
            <a:off x="353736" y="6215406"/>
            <a:ext cx="2351926" cy="253916"/>
          </a:xfrm>
          <a:prstGeom prst="rect">
            <a:avLst/>
          </a:prstGeom>
          <a:noFill/>
        </p:spPr>
        <p:txBody>
          <a:bodyPr wrap="none" rtlCol="0">
            <a:spAutoFit/>
          </a:bodyPr>
          <a:lstStyle/>
          <a:p>
            <a:r>
              <a:rPr lang="nl-NL" sz="1050" dirty="0"/>
              <a:t>Meer info: </a:t>
            </a:r>
            <a:r>
              <a:rPr lang="nl-NL" sz="1050" dirty="0">
                <a:hlinkClick r:id="rId3"/>
              </a:rPr>
              <a:t>www.sdgnederland.nl</a:t>
            </a:r>
            <a:r>
              <a:rPr lang="nl-NL" sz="1050" dirty="0"/>
              <a:t> </a:t>
            </a:r>
          </a:p>
        </p:txBody>
      </p:sp>
    </p:spTree>
    <p:extLst>
      <p:ext uri="{BB962C8B-B14F-4D97-AF65-F5344CB8AC3E}">
        <p14:creationId xmlns:p14="http://schemas.microsoft.com/office/powerpoint/2010/main" val="299233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5D1B-7E28-40BA-BF99-3A7C63D0A4BB}"/>
              </a:ext>
            </a:extLst>
          </p:cNvPr>
          <p:cNvSpPr>
            <a:spLocks noGrp="1"/>
          </p:cNvSpPr>
          <p:nvPr>
            <p:ph type="title"/>
          </p:nvPr>
        </p:nvSpPr>
        <p:spPr>
          <a:xfrm>
            <a:off x="1066800" y="642593"/>
            <a:ext cx="10058400" cy="5598816"/>
          </a:xfrm>
        </p:spPr>
        <p:txBody>
          <a:bodyPr/>
          <a:lstStyle/>
          <a:p>
            <a:pPr algn="ctr"/>
            <a:r>
              <a:rPr lang="nl-NL" sz="6000" dirty="0"/>
              <a:t>SDG Quiz</a:t>
            </a:r>
            <a:br>
              <a:rPr lang="nl-NL" dirty="0"/>
            </a:br>
            <a:r>
              <a:rPr lang="nl-NL" dirty="0" err="1"/>
              <a:t>menti</a:t>
            </a:r>
            <a:r>
              <a:rPr lang="nl-NL" dirty="0"/>
              <a:t> </a:t>
            </a:r>
            <a:r>
              <a:rPr lang="nl-NL" b="1" i="0" dirty="0">
                <a:effectLst/>
                <a:latin typeface="MentiText"/>
              </a:rPr>
              <a:t>55 66 30 80</a:t>
            </a:r>
            <a:endParaRPr lang="nl-NL" dirty="0"/>
          </a:p>
        </p:txBody>
      </p:sp>
      <p:pic>
        <p:nvPicPr>
          <p:cNvPr id="2050" name="Picture 2" descr="Sustainable Development Goals | International Partnerships">
            <a:extLst>
              <a:ext uri="{FF2B5EF4-FFF2-40B4-BE49-F238E27FC236}">
                <a16:creationId xmlns:a16="http://schemas.microsoft.com/office/drawing/2014/main" id="{BD42ECE2-1100-4DAD-A9E5-83A841A68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191" y="3290777"/>
            <a:ext cx="3482162" cy="3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9227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2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gemeen_Schools_Staven Hanzehogeschool Groningen.ppt [Compatibiliteitsmodus]" id="{228766C8-BA89-4D15-B43E-159EE0576CBA}" vid="{1C10ADA4-ECC6-45DF-B6AF-38E0C03DCC15}"/>
    </a:ext>
  </a:extLst>
</a:theme>
</file>

<file path=ppt/theme/theme3.xml><?xml version="1.0" encoding="utf-8"?>
<a:theme xmlns:a="http://schemas.openxmlformats.org/drawingml/2006/main" name="3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gemeen_Schools_Staven Hanzehogeschool Groningen.ppt [Compatibiliteitsmodus]" id="{228766C8-BA89-4D15-B43E-159EE0576CBA}" vid="{1C10ADA4-ECC6-45DF-B6AF-38E0C03DCC15}"/>
    </a:ext>
  </a:extLst>
</a:theme>
</file>

<file path=ppt/theme/theme4.xml><?xml version="1.0" encoding="utf-8"?>
<a:theme xmlns:a="http://schemas.openxmlformats.org/drawingml/2006/main" name="11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gemeen_Schools_Staven Hanzehogeschool Groningen.ppt [Compatibiliteitsmodus]" id="{228766C8-BA89-4D15-B43E-159EE0576CBA}" vid="{1C10ADA4-ECC6-45DF-B6AF-38E0C03DCC15}"/>
    </a:ext>
  </a:extLst>
</a:theme>
</file>

<file path=ppt/theme/theme5.xml><?xml version="1.0" encoding="utf-8"?>
<a:theme xmlns:a="http://schemas.openxmlformats.org/drawingml/2006/main" name="4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gemeen_Schools_Staven Hanzehogeschool Groningen.ppt [Compatibiliteitsmodus]" id="{228766C8-BA89-4D15-B43E-159EE0576CBA}" vid="{1C10ADA4-ECC6-45DF-B6AF-38E0C03DCC15}"/>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8d1f730c-b919-4450-b904-102a403d830d" xsi:nil="true"/>
    <lcf76f155ced4ddcb4097134ff3c332f xmlns="8d1f730c-b919-4450-b904-102a403d830d">
      <Terms xmlns="http://schemas.microsoft.com/office/infopath/2007/PartnerControls"/>
    </lcf76f155ced4ddcb4097134ff3c332f>
    <TaxCatchAll xmlns="45e41de8-3bcc-4e7d-ae12-f75bf3360f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78F2DE7D9A9C479116BCE0C4CF6840" ma:contentTypeVersion="16" ma:contentTypeDescription="Een nieuw document maken." ma:contentTypeScope="" ma:versionID="5c42f218ea58ca94be6405ba1d90a834">
  <xsd:schema xmlns:xsd="http://www.w3.org/2001/XMLSchema" xmlns:xs="http://www.w3.org/2001/XMLSchema" xmlns:p="http://schemas.microsoft.com/office/2006/metadata/properties" xmlns:ns2="8d1f730c-b919-4450-b904-102a403d830d" xmlns:ns3="45e41de8-3bcc-4e7d-ae12-f75bf3360fcd" targetNamespace="http://schemas.microsoft.com/office/2006/metadata/properties" ma:root="true" ma:fieldsID="3b274dd66bf0e55324a84cad644626f3" ns2:_="" ns3:_="">
    <xsd:import namespace="8d1f730c-b919-4450-b904-102a403d830d"/>
    <xsd:import namespace="45e41de8-3bcc-4e7d-ae12-f75bf3360f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f730c-b919-4450-b904-102a403d83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ba1a1fb-4924-4901-afe7-387a3b550bb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e41de8-3bcc-4e7d-ae12-f75bf3360fcd"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768f7678-6ace-4101-99e4-9fea46d8756c}" ma:internalName="TaxCatchAll" ma:showField="CatchAllData" ma:web="45e41de8-3bcc-4e7d-ae12-f75bf3360f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 ds:uri="7baa0736-a489-4d9f-8d78-fc6e4f8fd3a5"/>
  </ds:schemaRefs>
</ds:datastoreItem>
</file>

<file path=customXml/itemProps2.xml><?xml version="1.0" encoding="utf-8"?>
<ds:datastoreItem xmlns:ds="http://schemas.openxmlformats.org/officeDocument/2006/customXml" ds:itemID="{4A869115-57AE-4707-BC38-9CCD805CBDD9}"/>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3840</TotalTime>
  <Words>3051</Words>
  <Application>Microsoft Office PowerPoint</Application>
  <PresentationFormat>Breedbeeld</PresentationFormat>
  <Paragraphs>293</Paragraphs>
  <Slides>48</Slides>
  <Notes>19</Notes>
  <HiddenSlides>5</HiddenSlides>
  <MMClips>1</MMClips>
  <ScaleCrop>false</ScaleCrop>
  <HeadingPairs>
    <vt:vector size="6" baseType="variant">
      <vt:variant>
        <vt:lpstr>Gebruikte lettertypen</vt:lpstr>
      </vt:variant>
      <vt:variant>
        <vt:i4>6</vt:i4>
      </vt:variant>
      <vt:variant>
        <vt:lpstr>Thema</vt:lpstr>
      </vt:variant>
      <vt:variant>
        <vt:i4>5</vt:i4>
      </vt:variant>
      <vt:variant>
        <vt:lpstr>Diatitels</vt:lpstr>
      </vt:variant>
      <vt:variant>
        <vt:i4>48</vt:i4>
      </vt:variant>
    </vt:vector>
  </HeadingPairs>
  <TitlesOfParts>
    <vt:vector size="59" baseType="lpstr">
      <vt:lpstr>Arial</vt:lpstr>
      <vt:lpstr>Calibri</vt:lpstr>
      <vt:lpstr>Century Gothic</vt:lpstr>
      <vt:lpstr>Garamond</vt:lpstr>
      <vt:lpstr>MentiText</vt:lpstr>
      <vt:lpstr>Wingdings</vt:lpstr>
      <vt:lpstr>SavonVTI</vt:lpstr>
      <vt:lpstr>2_Aangepast ontwerp</vt:lpstr>
      <vt:lpstr>3_Aangepast ontwerp</vt:lpstr>
      <vt:lpstr>11_Aangepast ontwerp</vt:lpstr>
      <vt:lpstr>4_Aangepast ontwerp</vt:lpstr>
      <vt:lpstr>SDG’s in het onderwijs</vt:lpstr>
      <vt:lpstr>Joanne Boonstra SDG docent </vt:lpstr>
      <vt:lpstr>Even voorstellen….</vt:lpstr>
      <vt:lpstr>Doel vandaag</vt:lpstr>
      <vt:lpstr>PowerPoint-presentatie</vt:lpstr>
      <vt:lpstr>SDG’s?!</vt:lpstr>
      <vt:lpstr>Wat zijn SDG’s?</vt:lpstr>
      <vt:lpstr>PowerPoint-presentatie</vt:lpstr>
      <vt:lpstr>SDG Quiz menti 55 66 30 80</vt:lpstr>
      <vt:lpstr>Hebben de SDG’s betrekking op mij? </vt:lpstr>
      <vt:lpstr>Wat kan jij doen vanuit jouw rol? Student, docent, lector, teamleider, beleidsadviseur.</vt:lpstr>
      <vt:lpstr>SDG toolkit Aan de slag met de SDG’s, inspirerende voorbeelden</vt:lpstr>
      <vt:lpstr>The GreenQuest 2017</vt:lpstr>
      <vt:lpstr>The GreenQuest</vt:lpstr>
      <vt:lpstr>PowerPoint-presentatie</vt:lpstr>
      <vt:lpstr>Green Ambassador Programma</vt:lpstr>
      <vt:lpstr>PowerPoint-presentatie</vt:lpstr>
      <vt:lpstr>Certificaat</vt:lpstr>
      <vt:lpstr>PowerPoint-presentatie</vt:lpstr>
      <vt:lpstr>PowerPoint-presentatie</vt:lpstr>
      <vt:lpstr>PowerPoint-presentatie</vt:lpstr>
      <vt:lpstr>PowerPoint-presentatie</vt:lpstr>
      <vt:lpstr>PowerPoint-presentatie</vt:lpstr>
      <vt:lpstr>PowerPoint-presentatie</vt:lpstr>
      <vt:lpstr>Strategisch beleidsplan Hanze</vt:lpstr>
      <vt:lpstr>Inspiratievoorbeelden</vt:lpstr>
      <vt:lpstr>Green Ambassadors</vt:lpstr>
      <vt:lpstr>IWP Klimaatadaptatie</vt:lpstr>
      <vt:lpstr>Betaalbare en duurzame energie</vt:lpstr>
      <vt:lpstr>PowerPoint-presentatie</vt:lpstr>
      <vt:lpstr>Voorbeeld 3</vt:lpstr>
      <vt:lpstr>“De boodschap die ik graag wil uitdragen is; Kleine veranderingen hebben de potentie tot het hebben van een grote impact, begin bij jezelf en beter de wereld.” </vt:lpstr>
      <vt:lpstr>                                             HBO-SDG        coalitie                                     </vt:lpstr>
      <vt:lpstr>Sdg coalitie actieplan</vt:lpstr>
      <vt:lpstr>Tack 1: SDG Kennishub</vt:lpstr>
      <vt:lpstr>Tack 1: Communicatie en activatie</vt:lpstr>
      <vt:lpstr>Track 3: Kennisontwikkeling SDG bekwaamheid</vt:lpstr>
      <vt:lpstr>Track 4: SDG’s on Stage</vt:lpstr>
      <vt:lpstr>Track 5: Ontwikkelen van SDG in perspectief onderzoek</vt:lpstr>
      <vt:lpstr>Track 6: Interdisciplinair SDG onderwijs</vt:lpstr>
      <vt:lpstr>Track 7: Studenten beweging</vt:lpstr>
      <vt:lpstr>SDG docent-training</vt:lpstr>
      <vt:lpstr>Onderwijs over duurzame ontwikkeling</vt:lpstr>
      <vt:lpstr>Meedenken of meedoen? </vt:lpstr>
      <vt:lpstr>En nu jullie!  Aan de slag met de SDG’s</vt:lpstr>
      <vt:lpstr>Aan de slag!</vt:lpstr>
      <vt:lpstr>Resultaten sessie: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SDG  workshop</dc:title>
  <dc:creator>Boonstra J, Joanne</dc:creator>
  <cp:lastModifiedBy>Wilma van Veen</cp:lastModifiedBy>
  <cp:revision>14</cp:revision>
  <dcterms:created xsi:type="dcterms:W3CDTF">2021-02-02T20:02:02Z</dcterms:created>
  <dcterms:modified xsi:type="dcterms:W3CDTF">2022-06-21T14:24:15Z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0x010100CCE608197106AF4C9BD75B7A775CB041</vt:lpwstr>
  </property>
</Properties>
</file>