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3" r:id="rId3"/>
    <p:sldId id="276" r:id="rId4"/>
    <p:sldId id="297" r:id="rId5"/>
    <p:sldId id="299" r:id="rId6"/>
    <p:sldId id="282" r:id="rId7"/>
    <p:sldId id="291" r:id="rId8"/>
    <p:sldId id="290" r:id="rId9"/>
    <p:sldId id="298" r:id="rId10"/>
    <p:sldId id="295" r:id="rId11"/>
    <p:sldId id="292" r:id="rId12"/>
    <p:sldId id="294" r:id="rId13"/>
    <p:sldId id="256" r:id="rId14"/>
    <p:sldId id="260" r:id="rId15"/>
    <p:sldId id="261" r:id="rId16"/>
    <p:sldId id="262" r:id="rId17"/>
    <p:sldId id="263" r:id="rId18"/>
    <p:sldId id="264" r:id="rId19"/>
    <p:sldId id="267" r:id="rId20"/>
    <p:sldId id="265" r:id="rId21"/>
    <p:sldId id="270" r:id="rId22"/>
    <p:sldId id="271" r:id="rId23"/>
    <p:sldId id="272" r:id="rId24"/>
    <p:sldId id="273" r:id="rId25"/>
    <p:sldId id="300"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2B667-9973-482F-81CD-A97CA0A8354E}" v="27" dt="2022-06-11T05:49:0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C04A4-6B84-466E-8BFE-59A53109FC91}"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EC740-5DCE-469E-B3A6-9EA51E38208E}" type="slidenum">
              <a:rPr lang="nl-NL" smtClean="0"/>
              <a:t>‹nr.›</a:t>
            </a:fld>
            <a:endParaRPr lang="nl-NL"/>
          </a:p>
        </p:txBody>
      </p:sp>
    </p:spTree>
    <p:extLst>
      <p:ext uri="{BB962C8B-B14F-4D97-AF65-F5344CB8AC3E}">
        <p14:creationId xmlns:p14="http://schemas.microsoft.com/office/powerpoint/2010/main" val="260866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14</a:t>
            </a:fld>
            <a:endParaRPr lang="nl-NL"/>
          </a:p>
        </p:txBody>
      </p:sp>
    </p:spTree>
    <p:extLst>
      <p:ext uri="{BB962C8B-B14F-4D97-AF65-F5344CB8AC3E}">
        <p14:creationId xmlns:p14="http://schemas.microsoft.com/office/powerpoint/2010/main" val="240469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23</a:t>
            </a:fld>
            <a:endParaRPr lang="nl-NL"/>
          </a:p>
        </p:txBody>
      </p:sp>
    </p:spTree>
    <p:extLst>
      <p:ext uri="{BB962C8B-B14F-4D97-AF65-F5344CB8AC3E}">
        <p14:creationId xmlns:p14="http://schemas.microsoft.com/office/powerpoint/2010/main" val="107734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24</a:t>
            </a:fld>
            <a:endParaRPr lang="nl-NL"/>
          </a:p>
        </p:txBody>
      </p:sp>
    </p:spTree>
    <p:extLst>
      <p:ext uri="{BB962C8B-B14F-4D97-AF65-F5344CB8AC3E}">
        <p14:creationId xmlns:p14="http://schemas.microsoft.com/office/powerpoint/2010/main" val="78606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15</a:t>
            </a:fld>
            <a:endParaRPr lang="nl-NL"/>
          </a:p>
        </p:txBody>
      </p:sp>
    </p:spTree>
    <p:extLst>
      <p:ext uri="{BB962C8B-B14F-4D97-AF65-F5344CB8AC3E}">
        <p14:creationId xmlns:p14="http://schemas.microsoft.com/office/powerpoint/2010/main" val="229062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16</a:t>
            </a:fld>
            <a:endParaRPr lang="nl-NL"/>
          </a:p>
        </p:txBody>
      </p:sp>
    </p:spTree>
    <p:extLst>
      <p:ext uri="{BB962C8B-B14F-4D97-AF65-F5344CB8AC3E}">
        <p14:creationId xmlns:p14="http://schemas.microsoft.com/office/powerpoint/2010/main" val="94726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17</a:t>
            </a:fld>
            <a:endParaRPr lang="nl-NL"/>
          </a:p>
        </p:txBody>
      </p:sp>
    </p:spTree>
    <p:extLst>
      <p:ext uri="{BB962C8B-B14F-4D97-AF65-F5344CB8AC3E}">
        <p14:creationId xmlns:p14="http://schemas.microsoft.com/office/powerpoint/2010/main" val="219010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18</a:t>
            </a:fld>
            <a:endParaRPr lang="nl-NL"/>
          </a:p>
        </p:txBody>
      </p:sp>
    </p:spTree>
    <p:extLst>
      <p:ext uri="{BB962C8B-B14F-4D97-AF65-F5344CB8AC3E}">
        <p14:creationId xmlns:p14="http://schemas.microsoft.com/office/powerpoint/2010/main" val="284325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19</a:t>
            </a:fld>
            <a:endParaRPr lang="nl-NL"/>
          </a:p>
        </p:txBody>
      </p:sp>
    </p:spTree>
    <p:extLst>
      <p:ext uri="{BB962C8B-B14F-4D97-AF65-F5344CB8AC3E}">
        <p14:creationId xmlns:p14="http://schemas.microsoft.com/office/powerpoint/2010/main" val="46541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20</a:t>
            </a:fld>
            <a:endParaRPr lang="nl-NL"/>
          </a:p>
        </p:txBody>
      </p:sp>
    </p:spTree>
    <p:extLst>
      <p:ext uri="{BB962C8B-B14F-4D97-AF65-F5344CB8AC3E}">
        <p14:creationId xmlns:p14="http://schemas.microsoft.com/office/powerpoint/2010/main" val="56775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21</a:t>
            </a:fld>
            <a:endParaRPr lang="nl-NL"/>
          </a:p>
        </p:txBody>
      </p:sp>
    </p:spTree>
    <p:extLst>
      <p:ext uri="{BB962C8B-B14F-4D97-AF65-F5344CB8AC3E}">
        <p14:creationId xmlns:p14="http://schemas.microsoft.com/office/powerpoint/2010/main" val="4727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F4D9416B-BA5D-4280-930D-E5553A49CFF9}" type="slidenum">
              <a:rPr lang="nl-NL" smtClean="0"/>
              <a:pPr>
                <a:defRPr/>
              </a:pPr>
              <a:t>22</a:t>
            </a:fld>
            <a:endParaRPr lang="nl-NL"/>
          </a:p>
        </p:txBody>
      </p:sp>
    </p:spTree>
    <p:extLst>
      <p:ext uri="{BB962C8B-B14F-4D97-AF65-F5344CB8AC3E}">
        <p14:creationId xmlns:p14="http://schemas.microsoft.com/office/powerpoint/2010/main" val="319391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793ED-DC9A-4312-8587-0C458936FD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8B6FB8D-D2BE-4A9E-806A-119C01BD8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19B845E-E0F6-4084-890F-B969F4C9375B}"/>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8CE2B3AB-CA4B-4AEF-A96A-500B37ADF1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3E6DAE-5719-4438-AA3F-157C7F4AD551}"/>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182084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E4BAE-B5AB-40E1-B0B4-5FB42013FE4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F529AB6-2A22-4A4F-8808-63B46A4C3C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D202BC-1309-49F3-99A7-3BC03600870D}"/>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C758F24C-D4FC-441A-8458-B0489D67D9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28F5BC-0FE3-48F7-8D8A-2F163D1CA0E0}"/>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398343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DE2060D-1F4D-48CD-8C17-84B7C102C72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67811DA-A91B-4051-B0E6-5EEC9CBE261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453B7F-11A9-44ED-90B2-47D0865E82B7}"/>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F37F0313-0821-49BD-8D44-6638162AC2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88D297-D114-4A4A-9292-28FBA4FE2EBC}"/>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371748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DIA">
    <p:bg>
      <p:bgPr>
        <a:blipFill dpi="0" rotWithShape="1">
          <a:blip r:embed="rId2">
            <a:lum/>
          </a:blip>
          <a:srcRect/>
          <a:stretch>
            <a:fillRect t="-95000" b="-17000"/>
          </a:stretch>
        </a:blip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B597D3B-A77F-4F2D-99D8-CA9381E21F31}"/>
              </a:ext>
            </a:extLst>
          </p:cNvPr>
          <p:cNvSpPr/>
          <p:nvPr userDrawn="1"/>
        </p:nvSpPr>
        <p:spPr>
          <a:xfrm>
            <a:off x="0" y="4951346"/>
            <a:ext cx="12192000" cy="1940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6" name="Rechthoek 5">
            <a:extLst>
              <a:ext uri="{FF2B5EF4-FFF2-40B4-BE49-F238E27FC236}">
                <a16:creationId xmlns:a16="http://schemas.microsoft.com/office/drawing/2014/main" id="{4CF96551-98E8-4FAB-A16F-99C1C9273DC2}"/>
              </a:ext>
            </a:extLst>
          </p:cNvPr>
          <p:cNvSpPr/>
          <p:nvPr userDrawn="1"/>
        </p:nvSpPr>
        <p:spPr>
          <a:xfrm>
            <a:off x="1" y="2984372"/>
            <a:ext cx="11355355" cy="2937357"/>
          </a:xfrm>
          <a:prstGeom prst="rect">
            <a:avLst/>
          </a:prstGeom>
          <a:solidFill>
            <a:srgbClr val="009FE3"/>
          </a:solidFill>
          <a:ln>
            <a:solidFill>
              <a:srgbClr val="009F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a:extLst>
              <a:ext uri="{FF2B5EF4-FFF2-40B4-BE49-F238E27FC236}">
                <a16:creationId xmlns:a16="http://schemas.microsoft.com/office/drawing/2014/main" id="{4DF96FD8-C1DD-4D46-AC3F-CE1501C38EDD}"/>
              </a:ext>
            </a:extLst>
          </p:cNvPr>
          <p:cNvSpPr>
            <a:spLocks noGrp="1"/>
          </p:cNvSpPr>
          <p:nvPr>
            <p:ph type="title"/>
          </p:nvPr>
        </p:nvSpPr>
        <p:spPr>
          <a:xfrm>
            <a:off x="74094" y="2984371"/>
            <a:ext cx="11281263" cy="1325563"/>
          </a:xfrm>
          <a:prstGeom prst="rect">
            <a:avLst/>
          </a:prstGeom>
        </p:spPr>
        <p:txBody>
          <a:bodyPr/>
          <a:lstStyle>
            <a:lvl1pPr>
              <a:defRPr>
                <a:solidFill>
                  <a:srgbClr val="001E28"/>
                </a:solidFill>
              </a:defRPr>
            </a:lvl1pPr>
          </a:lstStyle>
          <a:p>
            <a:r>
              <a:rPr lang="nl-NL"/>
              <a:t>Klik om stijl te bewerken</a:t>
            </a:r>
            <a:endParaRPr lang="nl-NL" dirty="0"/>
          </a:p>
        </p:txBody>
      </p:sp>
      <p:pic>
        <p:nvPicPr>
          <p:cNvPr id="17" name="Afbeelding 1" descr="VH_PP_LOGO.png">
            <a:extLst>
              <a:ext uri="{FF2B5EF4-FFF2-40B4-BE49-F238E27FC236}">
                <a16:creationId xmlns:a16="http://schemas.microsoft.com/office/drawing/2014/main" id="{49D4AEA8-F9A4-4F45-8017-9ABAF60DC6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779" y="4509050"/>
            <a:ext cx="2862915" cy="2045246"/>
          </a:xfrm>
          <a:prstGeom prst="rect">
            <a:avLst/>
          </a:prstGeom>
        </p:spPr>
      </p:pic>
      <p:sp>
        <p:nvSpPr>
          <p:cNvPr id="5" name="Tijdelijke aanduiding voor tekst 4">
            <a:extLst>
              <a:ext uri="{FF2B5EF4-FFF2-40B4-BE49-F238E27FC236}">
                <a16:creationId xmlns:a16="http://schemas.microsoft.com/office/drawing/2014/main" id="{56656E03-F509-403B-A5C9-C5C357E8EE35}"/>
              </a:ext>
            </a:extLst>
          </p:cNvPr>
          <p:cNvSpPr>
            <a:spLocks noGrp="1"/>
          </p:cNvSpPr>
          <p:nvPr>
            <p:ph type="body" sz="quarter" idx="10" hasCustomPrompt="1"/>
          </p:nvPr>
        </p:nvSpPr>
        <p:spPr>
          <a:xfrm>
            <a:off x="74613" y="4376739"/>
            <a:ext cx="9983787" cy="1457875"/>
          </a:xfrm>
        </p:spPr>
        <p:txBody>
          <a:bodyPr>
            <a:normAutofit/>
          </a:bodyPr>
          <a:lstStyle>
            <a:lvl1pPr marL="0" indent="0">
              <a:buNone/>
              <a:defRPr sz="2400"/>
            </a:lvl1pPr>
            <a:lvl2pPr marL="342900" indent="0">
              <a:buNone/>
              <a:defRPr/>
            </a:lvl2pPr>
          </a:lstStyle>
          <a:p>
            <a:pPr lvl="0"/>
            <a:r>
              <a:rPr lang="nl-NL" dirty="0"/>
              <a:t>Klik om de tekststijl van de ondertitel te bewerken</a:t>
            </a:r>
          </a:p>
        </p:txBody>
      </p:sp>
    </p:spTree>
    <p:extLst>
      <p:ext uri="{BB962C8B-B14F-4D97-AF65-F5344CB8AC3E}">
        <p14:creationId xmlns:p14="http://schemas.microsoft.com/office/powerpoint/2010/main" val="141368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985FA-7A47-48D5-AD9E-A4B07ECEC375}"/>
              </a:ext>
            </a:extLst>
          </p:cNvPr>
          <p:cNvSpPr>
            <a:spLocks noGrp="1"/>
          </p:cNvSpPr>
          <p:nvPr>
            <p:ph type="title"/>
          </p:nvPr>
        </p:nvSpPr>
        <p:spPr/>
        <p:txBody>
          <a:bodyPr/>
          <a:lstStyle/>
          <a:p>
            <a:r>
              <a:rPr lang="nl-NL"/>
              <a:t>Klik om stijl te bewerken</a:t>
            </a:r>
            <a:endParaRPr lang="nl-NL" dirty="0"/>
          </a:p>
        </p:txBody>
      </p:sp>
      <p:sp>
        <p:nvSpPr>
          <p:cNvPr id="18" name="Tijdelijke aanduiding voor datum 17">
            <a:extLst>
              <a:ext uri="{FF2B5EF4-FFF2-40B4-BE49-F238E27FC236}">
                <a16:creationId xmlns:a16="http://schemas.microsoft.com/office/drawing/2014/main" id="{58F14C2D-58AE-42FA-AB0E-39DDF8266F67}"/>
              </a:ext>
            </a:extLst>
          </p:cNvPr>
          <p:cNvSpPr>
            <a:spLocks noGrp="1"/>
          </p:cNvSpPr>
          <p:nvPr>
            <p:ph type="dt" sz="half" idx="10"/>
          </p:nvPr>
        </p:nvSpPr>
        <p:spPr>
          <a:xfrm>
            <a:off x="838200" y="6406973"/>
            <a:ext cx="2743200" cy="365125"/>
          </a:xfrm>
          <a:prstGeom prst="rect">
            <a:avLst/>
          </a:prstGeom>
        </p:spPr>
        <p:txBody>
          <a:bodyPr/>
          <a:lstStyle/>
          <a:p>
            <a:r>
              <a:rPr lang="nl-NL"/>
              <a:t>Vereniging Hogescholen</a:t>
            </a:r>
            <a:endParaRPr lang="nl-NL" dirty="0"/>
          </a:p>
        </p:txBody>
      </p:sp>
      <p:sp>
        <p:nvSpPr>
          <p:cNvPr id="19" name="Tijdelijke aanduiding voor voettekst 18">
            <a:extLst>
              <a:ext uri="{FF2B5EF4-FFF2-40B4-BE49-F238E27FC236}">
                <a16:creationId xmlns:a16="http://schemas.microsoft.com/office/drawing/2014/main" id="{7011F67F-E4E0-4FDB-8981-72F5D29ED7DD}"/>
              </a:ext>
            </a:extLst>
          </p:cNvPr>
          <p:cNvSpPr>
            <a:spLocks noGrp="1"/>
          </p:cNvSpPr>
          <p:nvPr>
            <p:ph type="ftr" sz="quarter" idx="11"/>
          </p:nvPr>
        </p:nvSpPr>
        <p:spPr>
          <a:xfrm>
            <a:off x="3162300" y="6400964"/>
            <a:ext cx="7029104" cy="365125"/>
          </a:xfrm>
          <a:prstGeom prst="rect">
            <a:avLst/>
          </a:prstGeom>
        </p:spPr>
        <p:txBody>
          <a:bodyPr/>
          <a:lstStyle>
            <a:lvl1pPr>
              <a:defRPr sz="1200">
                <a:solidFill>
                  <a:schemeClr val="bg1"/>
                </a:solidFill>
              </a:defRPr>
            </a:lvl1pPr>
          </a:lstStyle>
          <a:p>
            <a:r>
              <a:rPr lang="nl-NL"/>
              <a:t>Titel Presentatie aanpassen via &gt;&gt; invoegen &gt;&gt; Koptekst en voettekst</a:t>
            </a:r>
            <a:endParaRPr lang="nl-NL" dirty="0"/>
          </a:p>
        </p:txBody>
      </p:sp>
      <p:sp>
        <p:nvSpPr>
          <p:cNvPr id="20" name="Tijdelijke aanduiding voor dianummer 19">
            <a:extLst>
              <a:ext uri="{FF2B5EF4-FFF2-40B4-BE49-F238E27FC236}">
                <a16:creationId xmlns:a16="http://schemas.microsoft.com/office/drawing/2014/main" id="{C3CCF5AE-93FD-4727-BD5F-48078A2ED78C}"/>
              </a:ext>
            </a:extLst>
          </p:cNvPr>
          <p:cNvSpPr>
            <a:spLocks noGrp="1"/>
          </p:cNvSpPr>
          <p:nvPr>
            <p:ph type="sldNum" sz="quarter" idx="12"/>
          </p:nvPr>
        </p:nvSpPr>
        <p:spPr>
          <a:xfrm>
            <a:off x="11509943" y="6400964"/>
            <a:ext cx="530291" cy="365125"/>
          </a:xfrm>
          <a:prstGeom prst="rect">
            <a:avLst/>
          </a:prstGeom>
        </p:spPr>
        <p:txBody>
          <a:bodyPr/>
          <a:lstStyle/>
          <a:p>
            <a:fld id="{B29DD5A7-22C4-4322-8AC6-4944C7716F39}" type="slidenum">
              <a:rPr lang="nl-NL" smtClean="0"/>
              <a:pPr/>
              <a:t>‹nr.›</a:t>
            </a:fld>
            <a:endParaRPr lang="nl-NL" dirty="0"/>
          </a:p>
        </p:txBody>
      </p:sp>
      <p:sp>
        <p:nvSpPr>
          <p:cNvPr id="7" name="Tijdelijke aanduiding voor tekst 6">
            <a:extLst>
              <a:ext uri="{FF2B5EF4-FFF2-40B4-BE49-F238E27FC236}">
                <a16:creationId xmlns:a16="http://schemas.microsoft.com/office/drawing/2014/main" id="{D3C371BB-404A-42F3-9162-3B8D68812CF9}"/>
              </a:ext>
            </a:extLst>
          </p:cNvPr>
          <p:cNvSpPr>
            <a:spLocks noGrp="1"/>
          </p:cNvSpPr>
          <p:nvPr>
            <p:ph type="body" sz="quarter" idx="13" hasCustomPrompt="1"/>
          </p:nvPr>
        </p:nvSpPr>
        <p:spPr>
          <a:xfrm>
            <a:off x="838201" y="1903413"/>
            <a:ext cx="10515599" cy="3890897"/>
          </a:xfrm>
        </p:spPr>
        <p:txBody>
          <a:bodyPr>
            <a:normAutofit/>
          </a:bodyPr>
          <a:lstStyle>
            <a:lvl1pPr marL="0" indent="0">
              <a:buNone/>
              <a:defRPr sz="1800">
                <a:solidFill>
                  <a:srgbClr val="009FE3"/>
                </a:solidFill>
              </a:defRPr>
            </a:lvl1pPr>
            <a:lvl2pPr>
              <a:defRPr sz="1800">
                <a:solidFill>
                  <a:srgbClr val="009FE3"/>
                </a:solidFill>
              </a:defRPr>
            </a:lvl2pPr>
            <a:lvl3pPr>
              <a:defRPr sz="1800">
                <a:solidFill>
                  <a:srgbClr val="009FE3"/>
                </a:solidFill>
              </a:defRPr>
            </a:lvl3pPr>
            <a:lvl4pPr>
              <a:defRPr sz="1800">
                <a:solidFill>
                  <a:srgbClr val="009FE3"/>
                </a:solidFill>
              </a:defRPr>
            </a:lvl4pPr>
            <a:lvl5pPr>
              <a:defRPr sz="1800">
                <a:solidFill>
                  <a:srgbClr val="009FE3"/>
                </a:solidFill>
              </a:defRPr>
            </a:lvl5pPr>
          </a:lstStyle>
          <a:p>
            <a:pPr lvl="0"/>
            <a:r>
              <a:rPr lang="nl-NL" dirty="0"/>
              <a:t>klikken om de tekststijl van het model te bewerken</a:t>
            </a:r>
          </a:p>
        </p:txBody>
      </p:sp>
    </p:spTree>
    <p:extLst>
      <p:ext uri="{BB962C8B-B14F-4D97-AF65-F5344CB8AC3E}">
        <p14:creationId xmlns:p14="http://schemas.microsoft.com/office/powerpoint/2010/main" val="231805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D329B-21C5-4FA6-96EF-FADD7FB21D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714EB92-672D-49CE-8D63-FE7F6BC5D9F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28C42A-FE3D-41B2-972F-566F088F301E}"/>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F5EA92C3-D366-497A-A0D8-D413567BD6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C53569-11E6-405C-9536-3D317B8EDCEB}"/>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16576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B353A-C074-46B8-8B02-37582ABEB1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1CBF687-9682-4DF1-B781-72F3847264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FDC936C-1870-443F-BA3F-ABCBE9A32DD1}"/>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10F00745-5011-42AB-9E90-68110FCADC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8A1E00-9503-4097-AD37-11D432D7B2B9}"/>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7234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5E297-A6F9-4017-A5D4-4ADFA0C7864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15A533-06FB-4DB4-9B34-A2FF22DB0F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6CCEB5E-3CF7-4F92-91B2-C5BEE87CDB3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07DBDB1-60B3-4E6D-89C8-29E14D573F43}"/>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2CBD8EF0-69C4-426A-BC71-A14584A599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480CFB-BCB1-43E5-B087-409134D26B5D}"/>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237056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10C2B-F8F9-457E-A6B9-3BA67163E8C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553DE20-820F-4249-81E3-EB978906E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8E87893-9287-4D85-93E7-77FE394010C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3A6B060-712B-4716-AC3C-77D288AAE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43DD2A3-0D19-4C8B-A876-DA2B209F6A1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BEB622D-2B37-4A64-84CE-BDAFF3BBA4C1}"/>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8" name="Tijdelijke aanduiding voor voettekst 7">
            <a:extLst>
              <a:ext uri="{FF2B5EF4-FFF2-40B4-BE49-F238E27FC236}">
                <a16:creationId xmlns:a16="http://schemas.microsoft.com/office/drawing/2014/main" id="{F7442602-F28C-4823-8E46-D44D6F8F405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A296F7D-F578-48B4-8F97-A9037F1BD0AF}"/>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279827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60DC-CF3C-4AFA-8A92-D7FC63277D9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7040933-EFEF-46D5-9791-70E91F38EE22}"/>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CE48032C-FA0B-4A05-A859-BC488868530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88CC966-85BC-4DE3-BD45-460C4C307167}"/>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54514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BFF604-05D1-4613-B924-A3DA03AF74E1}"/>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3" name="Tijdelijke aanduiding voor voettekst 2">
            <a:extLst>
              <a:ext uri="{FF2B5EF4-FFF2-40B4-BE49-F238E27FC236}">
                <a16:creationId xmlns:a16="http://schemas.microsoft.com/office/drawing/2014/main" id="{7624FFA8-AB23-448F-A1B8-404D10D0CBE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CBF96C9-6632-43E9-8ECF-57B4968C0F69}"/>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178857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55BED-BCA9-47B3-BB0E-5F6FD2BCE8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3163703-B435-4DF7-9067-BC155D629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F8DFD-4660-48FB-9D57-E0B4320B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0D3724-DBB8-4FC0-9AA0-A074D8AED68E}"/>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72D267A0-7302-4D91-907D-4D1EE05BC2E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552F27-1770-4336-BDFA-BFEB15D5CF69}"/>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30585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2AA99-8F6C-44D2-B686-C39FD7DAA3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4C5A0A0-47D5-4B8F-8549-38AF64250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01814B-EF4F-4D35-8193-1BAA4FDFF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F8B5AC0-E2D8-465E-A0B2-58C25119B39F}"/>
              </a:ext>
            </a:extLst>
          </p:cNvPr>
          <p:cNvSpPr>
            <a:spLocks noGrp="1"/>
          </p:cNvSpPr>
          <p:nvPr>
            <p:ph type="dt" sz="half" idx="10"/>
          </p:nvPr>
        </p:nvSpPr>
        <p:spPr/>
        <p:txBody>
          <a:bodyPr/>
          <a:lstStyle/>
          <a:p>
            <a:fld id="{6CECCDB5-984F-4FC5-B895-F3C0A6F08179}"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C8B654C0-7BF5-48EC-A503-51DCD21DD8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685DB57-0ED5-4301-9761-2317E63D44BD}"/>
              </a:ext>
            </a:extLst>
          </p:cNvPr>
          <p:cNvSpPr>
            <a:spLocks noGrp="1"/>
          </p:cNvSpPr>
          <p:nvPr>
            <p:ph type="sldNum" sz="quarter" idx="12"/>
          </p:nvPr>
        </p:nvSpPr>
        <p:spPr/>
        <p:txBody>
          <a:bodyPr/>
          <a:lstStyle/>
          <a:p>
            <a:fld id="{2235A446-8CA9-4533-A3A1-41B98997EC62}" type="slidenum">
              <a:rPr lang="nl-NL" smtClean="0"/>
              <a:t>‹nr.›</a:t>
            </a:fld>
            <a:endParaRPr lang="nl-NL"/>
          </a:p>
        </p:txBody>
      </p:sp>
    </p:spTree>
    <p:extLst>
      <p:ext uri="{BB962C8B-B14F-4D97-AF65-F5344CB8AC3E}">
        <p14:creationId xmlns:p14="http://schemas.microsoft.com/office/powerpoint/2010/main" val="425225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6EEF12-3F1F-4015-B241-BB85CC8EB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56D0936-1AA9-4C24-A234-A64BC0483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825A7C-A0B6-4F35-B73F-998C6C6C54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CCDB5-984F-4FC5-B895-F3C0A6F08179}"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A8B00ADE-12E0-406C-B27C-2E403C39F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575D0B-2C8B-4318-8F92-4B10A89AC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5A446-8CA9-4533-A3A1-41B98997EC62}" type="slidenum">
              <a:rPr lang="nl-NL" smtClean="0"/>
              <a:t>‹nr.›</a:t>
            </a:fld>
            <a:endParaRPr lang="nl-NL"/>
          </a:p>
        </p:txBody>
      </p:sp>
    </p:spTree>
    <p:extLst>
      <p:ext uri="{BB962C8B-B14F-4D97-AF65-F5344CB8AC3E}">
        <p14:creationId xmlns:p14="http://schemas.microsoft.com/office/powerpoint/2010/main" val="32130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nhlstenden.com/hbo-opleidingen/social-work-master-deeltijd" TargetMode="External"/><Relationship Id="rId4" Type="http://schemas.openxmlformats.org/officeDocument/2006/relationships/hyperlink" Target="https://www.hanze.nl/nld/onderwijs/maatschappij/academie-voor-sociale-studies/opleidingen/master/social-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10voordeleraar.n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ereniginghogescholen.nl/system/profiles/documents/000/000/181/original/Beroepsprofiel_en_opleidingsprofielen_beeldende_kunst_en_vormgeving_december_2014.pdf?145079035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vereniginghogescholen.nl/profielenbank/m-mfa-theatervormgeving-beeldregi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han.nl/opleidingen/master/management-innovation/deeltijd/" TargetMode="External"/><Relationship Id="rId4" Type="http://schemas.openxmlformats.org/officeDocument/2006/relationships/hyperlink" Target="https://www.hogeschoolrotterdam.nl/opleidingen/master/begeleidingskunde/deeltij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masterlanguage.nl/" TargetMode="External"/><Relationship Id="rId3" Type="http://schemas.openxmlformats.org/officeDocument/2006/relationships/image" Target="../media/image3.png"/><Relationship Id="rId7" Type="http://schemas.openxmlformats.org/officeDocument/2006/relationships/hyperlink" Target="https://elo.mastermath.nl/pluginfile.php/220/mod_page/content/28/170623%20-%20Definitief%20rapport%20evaluatie%20Mastermath.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vereniginghogescholen.nl/actueel/actualiteiten/professionele-masterstandaard-geactualiseerd" TargetMode="External"/><Relationship Id="rId5" Type="http://schemas.openxmlformats.org/officeDocument/2006/relationships/hyperlink" Target="https://elo.mastermath.nl/" TargetMode="External"/><Relationship Id="rId4" Type="http://schemas.openxmlformats.org/officeDocument/2006/relationships/hyperlink" Target="https://www.vereniginghogescholen.nl/master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B9873-1C2C-41B1-A1BB-73535A24C474}"/>
              </a:ext>
            </a:extLst>
          </p:cNvPr>
          <p:cNvSpPr>
            <a:spLocks noGrp="1"/>
          </p:cNvSpPr>
          <p:nvPr>
            <p:ph type="title"/>
          </p:nvPr>
        </p:nvSpPr>
        <p:spPr>
          <a:xfrm>
            <a:off x="145656" y="3191105"/>
            <a:ext cx="11281263" cy="2947302"/>
          </a:xfrm>
        </p:spPr>
        <p:txBody>
          <a:bodyPr>
            <a:normAutofit/>
          </a:bodyPr>
          <a:lstStyle/>
          <a:p>
            <a:pPr>
              <a:lnSpc>
                <a:spcPts val="1400"/>
              </a:lnSpc>
            </a:pPr>
            <a:r>
              <a:rPr lang="nl-NL" dirty="0"/>
              <a:t>Sectorplan masters Vereniging Hogescholen</a:t>
            </a:r>
            <a:br>
              <a:rPr lang="nl-NL" sz="3200" dirty="0"/>
            </a:br>
            <a:br>
              <a:rPr lang="nl-NL" sz="2000" dirty="0"/>
            </a:br>
            <a:br>
              <a:rPr lang="nl-NL" sz="2000" dirty="0"/>
            </a:br>
            <a:r>
              <a:rPr lang="nl-NL" sz="2800" dirty="0"/>
              <a:t>Modellen voor samenwerking tussen hogescholen </a:t>
            </a:r>
            <a:br>
              <a:rPr lang="nl-NL" dirty="0"/>
            </a:br>
            <a:br>
              <a:rPr lang="nl-NL" dirty="0"/>
            </a:br>
            <a:r>
              <a:rPr lang="nl-NL" dirty="0"/>
              <a:t> </a:t>
            </a:r>
            <a:br>
              <a:rPr lang="nl-NL" dirty="0"/>
            </a:br>
            <a:br>
              <a:rPr lang="nl-NL" dirty="0"/>
            </a:br>
            <a:br>
              <a:rPr lang="nl-NL" dirty="0"/>
            </a:br>
            <a:r>
              <a:rPr lang="nl-NL"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Petra Kanters</a:t>
            </a:r>
            <a:br>
              <a:rPr lang="nl-NL"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nl-NL" sz="14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Voorzitter Landelijk Platform Professionele Masteropleidingen VH / lid werkgroep bestuurlijke werkgroep Verhofstad / Hogeschool Rotterdam</a:t>
            </a:r>
            <a:br>
              <a:rPr lang="nl-NL"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br>
            <a:br>
              <a:rPr lang="nl-NL" sz="18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nl-NL" sz="18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Willie van der </a:t>
            </a:r>
            <a:r>
              <a:rPr lang="nl-NL" sz="1800" dirty="0" err="1">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Galiën</a:t>
            </a:r>
            <a:br>
              <a:rPr lang="nl-NL" sz="1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br>
            <a:r>
              <a:rPr lang="nl-NL" sz="18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L</a:t>
            </a:r>
            <a:r>
              <a:rPr lang="nl-NL" sz="14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id Landelijk Platform Professionele Masteropleidingen VH /</a:t>
            </a:r>
            <a:r>
              <a:rPr lang="nl-NL" sz="140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 lid bestuurlijke werkgroep Verhofstad  / NHL Stenden Hogeschool</a:t>
            </a:r>
            <a:br>
              <a:rPr lang="nl-NL" sz="18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nl-NL" dirty="0">
                <a:solidFill>
                  <a:schemeClr val="accent2">
                    <a:lumMod val="50000"/>
                  </a:schemeClr>
                </a:solidFill>
              </a:rPr>
            </a:br>
            <a:endParaRPr lang="nl-NL" dirty="0">
              <a:solidFill>
                <a:schemeClr val="accent2">
                  <a:lumMod val="50000"/>
                </a:schemeClr>
              </a:solidFill>
            </a:endParaRPr>
          </a:p>
        </p:txBody>
      </p:sp>
    </p:spTree>
    <p:extLst>
      <p:ext uri="{BB962C8B-B14F-4D97-AF65-F5344CB8AC3E}">
        <p14:creationId xmlns:p14="http://schemas.microsoft.com/office/powerpoint/2010/main" val="323022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2066440" y="150653"/>
            <a:ext cx="7880888" cy="457197"/>
          </a:xfrm>
        </p:spPr>
        <p:txBody>
          <a:bodyPr>
            <a:normAutofit fontScale="90000"/>
          </a:bodyPr>
          <a:lstStyle/>
          <a:p>
            <a:pPr algn="l"/>
            <a:r>
              <a:rPr lang="nl-NL" sz="2800" b="1" dirty="0" err="1">
                <a:solidFill>
                  <a:srgbClr val="0090FF"/>
                </a:solidFill>
              </a:rPr>
              <a:t>Governance</a:t>
            </a:r>
            <a:r>
              <a:rPr lang="nl-NL" sz="2800" b="1" dirty="0">
                <a:solidFill>
                  <a:srgbClr val="0090FF"/>
                </a:solidFill>
              </a:rPr>
              <a:t> sectorplan masters, voorbeeld MST</a:t>
            </a:r>
          </a:p>
        </p:txBody>
      </p:sp>
      <p:pic>
        <p:nvPicPr>
          <p:cNvPr id="15" name="Afbeelding 14">
            <a:extLst>
              <a:ext uri="{FF2B5EF4-FFF2-40B4-BE49-F238E27FC236}">
                <a16:creationId xmlns:a16="http://schemas.microsoft.com/office/drawing/2014/main" id="{DA85EF21-04AF-44F6-0B7E-1F5AC8EDE735}"/>
              </a:ext>
            </a:extLst>
          </p:cNvPr>
          <p:cNvPicPr>
            <a:picLocks noChangeAspect="1"/>
          </p:cNvPicPr>
          <p:nvPr/>
        </p:nvPicPr>
        <p:blipFill>
          <a:blip r:embed="rId3"/>
          <a:stretch>
            <a:fillRect/>
          </a:stretch>
        </p:blipFill>
        <p:spPr>
          <a:xfrm>
            <a:off x="2695575" y="714375"/>
            <a:ext cx="6800850" cy="5429250"/>
          </a:xfrm>
          <a:prstGeom prst="rect">
            <a:avLst/>
          </a:prstGeom>
        </p:spPr>
      </p:pic>
    </p:spTree>
    <p:extLst>
      <p:ext uri="{BB962C8B-B14F-4D97-AF65-F5344CB8AC3E}">
        <p14:creationId xmlns:p14="http://schemas.microsoft.com/office/powerpoint/2010/main" val="62330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524000" y="44452"/>
            <a:ext cx="8229600" cy="1143000"/>
          </a:xfrm>
        </p:spPr>
        <p:txBody>
          <a:bodyPr/>
          <a:lstStyle/>
          <a:p>
            <a:pPr algn="l"/>
            <a:r>
              <a:rPr lang="en-US" sz="3200" b="1" dirty="0" err="1">
                <a:solidFill>
                  <a:srgbClr val="0090FF"/>
                </a:solidFill>
              </a:rPr>
              <a:t>Afspraken</a:t>
            </a:r>
            <a:r>
              <a:rPr lang="en-US" sz="3200" b="1" dirty="0">
                <a:solidFill>
                  <a:srgbClr val="0090FF"/>
                </a:solidFill>
              </a:rPr>
              <a:t> met OCW </a:t>
            </a:r>
            <a:r>
              <a:rPr lang="en-US" sz="3200" b="1" dirty="0" err="1">
                <a:solidFill>
                  <a:srgbClr val="0090FF"/>
                </a:solidFill>
              </a:rPr>
              <a:t>sectorplan</a:t>
            </a:r>
            <a:r>
              <a:rPr lang="en-US" sz="3200" b="1" dirty="0">
                <a:solidFill>
                  <a:srgbClr val="0090FF"/>
                </a:solidFill>
              </a:rPr>
              <a:t> masters (</a:t>
            </a:r>
            <a:r>
              <a:rPr lang="nl-NL" sz="3200" b="1" dirty="0">
                <a:solidFill>
                  <a:srgbClr val="0090FF"/>
                </a:solidFill>
              </a:rPr>
              <a:t>2021</a:t>
            </a:r>
            <a:r>
              <a:rPr lang="en-US" sz="3200" b="1" dirty="0">
                <a:solidFill>
                  <a:srgbClr val="0090FF"/>
                </a:solidFill>
              </a:rPr>
              <a:t>)</a:t>
            </a:r>
            <a:endParaRPr lang="nl-NL" sz="3200" b="1" dirty="0">
              <a:solidFill>
                <a:srgbClr val="0090FF"/>
              </a:solidFill>
            </a:endParaRPr>
          </a:p>
        </p:txBody>
      </p:sp>
      <p:sp>
        <p:nvSpPr>
          <p:cNvPr id="7" name="Tijdelijke aanduiding voor tekst 5">
            <a:extLst>
              <a:ext uri="{FF2B5EF4-FFF2-40B4-BE49-F238E27FC236}">
                <a16:creationId xmlns:a16="http://schemas.microsoft.com/office/drawing/2014/main" id="{786A01EE-C676-4E69-92CE-6816C1EE39F1}"/>
              </a:ext>
            </a:extLst>
          </p:cNvPr>
          <p:cNvSpPr>
            <a:spLocks noGrp="1"/>
          </p:cNvSpPr>
          <p:nvPr>
            <p:ph idx="1"/>
          </p:nvPr>
        </p:nvSpPr>
        <p:spPr>
          <a:xfrm>
            <a:off x="1491459" y="1150934"/>
            <a:ext cx="9144000" cy="5043132"/>
          </a:xfrm>
        </p:spPr>
        <p:txBody>
          <a:bodyPr>
            <a:normAutofit/>
          </a:bodyPr>
          <a:lstStyle/>
          <a:p>
            <a:pPr marL="257175" indent="-257175"/>
            <a:r>
              <a:rPr lang="nl-NL" sz="1900" dirty="0"/>
              <a:t>Met dit proces gaan de VH en OCW gezamenlijk een langdurig traject in (denk aan een jaar), wat moet leiden tot vrijstelling MDT op de verschillende thema’s. In dit traject zullen OCW/CDHO en VH geregeld bijpraten over de koers.</a:t>
            </a:r>
          </a:p>
          <a:p>
            <a:pPr marL="0" indent="0">
              <a:buNone/>
            </a:pPr>
            <a:r>
              <a:rPr lang="nl-NL" sz="1900" dirty="0"/>
              <a:t> </a:t>
            </a:r>
          </a:p>
          <a:p>
            <a:pPr marL="257175" indent="-257175"/>
            <a:r>
              <a:rPr lang="nl-NL" sz="1900" dirty="0"/>
              <a:t>Ook als hogescholen onderling tot een verdeling komen zal OCW/CDHO de gezamenlijke aanvraag per thema toetsen op de wettelijke criteria rond macrodoelmatigheid. </a:t>
            </a:r>
          </a:p>
          <a:p>
            <a:endParaRPr lang="en-GB" sz="1900" dirty="0"/>
          </a:p>
          <a:p>
            <a:pPr marL="257175" indent="-257175"/>
            <a:r>
              <a:rPr lang="nl-NL" sz="1900" dirty="0"/>
              <a:t>Na vier jaar vindt een brede evaluatie plaats. In deze evaluatie speelt de hbo-monitor een belangrijke rol, deze monitor geeft een goed beeld waar op de arbeidsmarkt de afgestudeerden terecht komen. Samen met het werkveld, de VH en OCW worden de verschillende kaders na afloop van het sectorplan herzien.  Bezien wordt of er met deze systematiek door gegaan dient te worden of dat de gebruikelijke werkwijze ook voldoet. </a:t>
            </a:r>
            <a:endParaRPr lang="en-GB" sz="1900" dirty="0"/>
          </a:p>
          <a:p>
            <a:pPr marL="257175" indent="-257175"/>
            <a:endParaRPr lang="en-GB" dirty="0">
              <a:solidFill>
                <a:schemeClr val="tx1"/>
              </a:solidFill>
            </a:endParaRPr>
          </a:p>
          <a:p>
            <a:pPr marL="257175" indent="-257175"/>
            <a:endParaRPr lang="en-GB" dirty="0"/>
          </a:p>
          <a:p>
            <a:pPr marL="257175" indent="-257175"/>
            <a:endParaRPr lang="nl-NL" dirty="0"/>
          </a:p>
          <a:p>
            <a:pPr lvl="0"/>
            <a:endParaRPr lang="en-GB" dirty="0"/>
          </a:p>
          <a:p>
            <a:pPr marL="257175" indent="-257175">
              <a:buFontTx/>
              <a:buChar char="-"/>
            </a:pPr>
            <a:endParaRPr lang="en-GB" dirty="0"/>
          </a:p>
          <a:p>
            <a:pPr marL="257175" indent="-257175">
              <a:buFontTx/>
              <a:buChar char="-"/>
            </a:pPr>
            <a:endParaRPr lang="nl-NL" dirty="0"/>
          </a:p>
        </p:txBody>
      </p:sp>
    </p:spTree>
    <p:extLst>
      <p:ext uri="{BB962C8B-B14F-4D97-AF65-F5344CB8AC3E}">
        <p14:creationId xmlns:p14="http://schemas.microsoft.com/office/powerpoint/2010/main" val="170586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491457" y="143266"/>
            <a:ext cx="8880282" cy="1143000"/>
          </a:xfrm>
        </p:spPr>
        <p:txBody>
          <a:bodyPr/>
          <a:lstStyle/>
          <a:p>
            <a:pPr algn="l"/>
            <a:r>
              <a:rPr lang="en-US" sz="3200" b="1" dirty="0" err="1">
                <a:solidFill>
                  <a:srgbClr val="0090FF"/>
                </a:solidFill>
              </a:rPr>
              <a:t>Afspraken</a:t>
            </a:r>
            <a:r>
              <a:rPr lang="en-US" sz="3200" b="1" dirty="0">
                <a:solidFill>
                  <a:srgbClr val="0090FF"/>
                </a:solidFill>
              </a:rPr>
              <a:t> met OCW </a:t>
            </a:r>
            <a:r>
              <a:rPr lang="en-US" sz="3200" b="1" dirty="0" err="1">
                <a:solidFill>
                  <a:srgbClr val="0090FF"/>
                </a:solidFill>
              </a:rPr>
              <a:t>sectorplan</a:t>
            </a:r>
            <a:r>
              <a:rPr lang="en-US" sz="3200" b="1" dirty="0">
                <a:solidFill>
                  <a:srgbClr val="0090FF"/>
                </a:solidFill>
              </a:rPr>
              <a:t> masters (</a:t>
            </a:r>
            <a:r>
              <a:rPr lang="nl-NL" sz="3200" b="1" dirty="0">
                <a:solidFill>
                  <a:srgbClr val="0090FF"/>
                </a:solidFill>
              </a:rPr>
              <a:t>juni 2022</a:t>
            </a:r>
            <a:r>
              <a:rPr lang="en-US" sz="3200" b="1" dirty="0">
                <a:solidFill>
                  <a:srgbClr val="0090FF"/>
                </a:solidFill>
              </a:rPr>
              <a:t>)</a:t>
            </a:r>
            <a:endParaRPr lang="nl-NL" sz="3200" b="1" dirty="0">
              <a:solidFill>
                <a:srgbClr val="0090FF"/>
              </a:solidFill>
            </a:endParaRPr>
          </a:p>
        </p:txBody>
      </p:sp>
      <p:sp>
        <p:nvSpPr>
          <p:cNvPr id="6" name="Tijdelijke aanduiding voor inhoud 5"/>
          <p:cNvSpPr>
            <a:spLocks noGrp="1"/>
          </p:cNvSpPr>
          <p:nvPr>
            <p:ph idx="1"/>
          </p:nvPr>
        </p:nvSpPr>
        <p:spPr>
          <a:xfrm>
            <a:off x="1491456" y="1302144"/>
            <a:ext cx="8479479" cy="4883971"/>
          </a:xfrm>
        </p:spPr>
        <p:txBody>
          <a:bodyPr>
            <a:normAutofit fontScale="92500" lnSpcReduction="20000"/>
          </a:bodyPr>
          <a:lstStyle/>
          <a:p>
            <a:pPr marL="0" indent="0">
              <a:buNone/>
            </a:pPr>
            <a:r>
              <a:rPr lang="nl-NL" sz="2000" b="1" dirty="0"/>
              <a:t>Stand van zaken :  </a:t>
            </a:r>
          </a:p>
          <a:p>
            <a:pPr marL="0" indent="0">
              <a:buNone/>
            </a:pPr>
            <a:endParaRPr lang="nl-NL" sz="2000" b="1" dirty="0"/>
          </a:p>
          <a:p>
            <a:pPr marL="0" indent="0">
              <a:buNone/>
            </a:pPr>
            <a:r>
              <a:rPr lang="nl-NL" sz="1800" dirty="0"/>
              <a:t>Per thema wordt door VH (via werkgroep Verhofstad) een sectorplan opgeleverd aan CDHO, waarop vervolgens voor de aan het plan deelnemende hogescholen vrijstelling mogelijk is bij het CDHO. </a:t>
            </a:r>
          </a:p>
          <a:p>
            <a:pPr marL="0" indent="0">
              <a:buNone/>
            </a:pPr>
            <a:endParaRPr lang="nl-NL" sz="1800" dirty="0"/>
          </a:p>
          <a:p>
            <a:pPr marL="0" indent="0">
              <a:buNone/>
            </a:pPr>
            <a:r>
              <a:rPr lang="nl-NL" sz="1800" dirty="0"/>
              <a:t>Deelnemende hogescholen bepalen zelf het moment binnen de looptijd van het sectorplan om de brede master (met een specialisatie) neer te zetten. Vanaf dat moment start de doorlooptijd voor een TNO. </a:t>
            </a:r>
          </a:p>
          <a:p>
            <a:pPr marL="0" indent="0">
              <a:buNone/>
            </a:pPr>
            <a:endParaRPr lang="nl-NL" sz="1800" dirty="0"/>
          </a:p>
          <a:p>
            <a:pPr marL="0" indent="0">
              <a:buNone/>
            </a:pPr>
            <a:r>
              <a:rPr lang="nl-NL" sz="1800" dirty="0"/>
              <a:t>Per thema wordt een verwachte instroom en - behoefte bepaald. Mogelijk een maximum per thema of hogeschool handhaven met een capaciteit fixus.  Indien er nog ruimte zit in het landelijk maximum kunnen hogescholen ook op een later moment aanhaken. </a:t>
            </a:r>
          </a:p>
          <a:p>
            <a:pPr marL="0" indent="0">
              <a:buNone/>
            </a:pPr>
            <a:endParaRPr lang="nl-NL" sz="1800" dirty="0"/>
          </a:p>
          <a:p>
            <a:pPr marL="0" indent="0">
              <a:buNone/>
            </a:pPr>
            <a:r>
              <a:rPr lang="nl-NL" sz="1900" i="1" dirty="0"/>
              <a:t>Gesprekken met OCW/CDHO zijn gaande over gedetailleerdheid onderbouwing thema’s in het sectorplan masters. </a:t>
            </a:r>
          </a:p>
          <a:p>
            <a:pPr marL="0" indent="0">
              <a:buNone/>
            </a:pPr>
            <a:r>
              <a:rPr lang="nl-NL" sz="1900" i="1" dirty="0" err="1"/>
              <a:t>Governance</a:t>
            </a:r>
            <a:r>
              <a:rPr lang="nl-NL" sz="1900" i="1" dirty="0"/>
              <a:t>- afspraak binnen VH is in de maak over toekomstige aanvragen verwante masters door hogescholen die niet meedoen aan het sectorplan masters. </a:t>
            </a:r>
          </a:p>
          <a:p>
            <a:pPr marL="0" indent="0">
              <a:buNone/>
            </a:pPr>
            <a:endParaRPr lang="nl-NL" sz="1800" i="1" dirty="0"/>
          </a:p>
          <a:p>
            <a:pPr marL="0" indent="0">
              <a:buNone/>
            </a:pPr>
            <a:endParaRPr lang="nl-NL" sz="2000" b="1" dirty="0"/>
          </a:p>
          <a:p>
            <a:pPr marL="0" indent="0">
              <a:buNone/>
            </a:pPr>
            <a:endParaRPr lang="nl-NL" sz="2000" b="1" dirty="0"/>
          </a:p>
        </p:txBody>
      </p:sp>
    </p:spTree>
    <p:extLst>
      <p:ext uri="{BB962C8B-B14F-4D97-AF65-F5344CB8AC3E}">
        <p14:creationId xmlns:p14="http://schemas.microsoft.com/office/powerpoint/2010/main" val="57068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558" y="1"/>
            <a:ext cx="7264885" cy="4843815"/>
          </a:xfrm>
          <a:prstGeom prst="rect">
            <a:avLst/>
          </a:prstGeom>
        </p:spPr>
      </p:pic>
      <p:sp>
        <p:nvSpPr>
          <p:cNvPr id="6" name="Rechthoek 5"/>
          <p:cNvSpPr/>
          <p:nvPr/>
        </p:nvSpPr>
        <p:spPr>
          <a:xfrm>
            <a:off x="1524000" y="3050771"/>
            <a:ext cx="8229600" cy="2870604"/>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dirty="0"/>
          </a:p>
        </p:txBody>
      </p:sp>
      <p:pic>
        <p:nvPicPr>
          <p:cNvPr id="11268" name="Afbeelding 6" descr="085_004_POWERPOINT__BEELD_DEF-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7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el 2"/>
          <p:cNvSpPr>
            <a:spLocks noGrp="1"/>
          </p:cNvSpPr>
          <p:nvPr>
            <p:ph type="subTitle" idx="1"/>
          </p:nvPr>
        </p:nvSpPr>
        <p:spPr>
          <a:xfrm>
            <a:off x="1524000" y="3050773"/>
            <a:ext cx="8229600" cy="2870603"/>
          </a:xfrm>
        </p:spPr>
        <p:txBody>
          <a:bodyPr rtlCol="0">
            <a:noAutofit/>
          </a:bodyPr>
          <a:lstStyle/>
          <a:p>
            <a:pPr algn="l">
              <a:lnSpc>
                <a:spcPts val="8000"/>
              </a:lnSpc>
              <a:spcBef>
                <a:spcPts val="0"/>
              </a:spcBef>
              <a:defRPr/>
            </a:pPr>
            <a:endParaRPr lang="nl-NL" sz="4000" spc="50" dirty="0">
              <a:solidFill>
                <a:schemeClr val="bg1"/>
              </a:solidFill>
              <a:latin typeface="+mj-lt"/>
            </a:endParaRPr>
          </a:p>
          <a:p>
            <a:pPr algn="l">
              <a:lnSpc>
                <a:spcPts val="8000"/>
              </a:lnSpc>
              <a:spcBef>
                <a:spcPts val="0"/>
              </a:spcBef>
              <a:defRPr/>
            </a:pPr>
            <a:endParaRPr lang="nl-NL" sz="4000" spc="50" dirty="0">
              <a:solidFill>
                <a:schemeClr val="bg1"/>
              </a:solidFill>
              <a:latin typeface="+mj-lt"/>
            </a:endParaRPr>
          </a:p>
        </p:txBody>
      </p:sp>
      <p:sp>
        <p:nvSpPr>
          <p:cNvPr id="9" name="Tekstvak 8">
            <a:extLst>
              <a:ext uri="{FF2B5EF4-FFF2-40B4-BE49-F238E27FC236}">
                <a16:creationId xmlns:a16="http://schemas.microsoft.com/office/drawing/2014/main" id="{B019AA65-E496-4415-99EE-1D2E470E2475}"/>
              </a:ext>
            </a:extLst>
          </p:cNvPr>
          <p:cNvSpPr txBox="1"/>
          <p:nvPr/>
        </p:nvSpPr>
        <p:spPr>
          <a:xfrm>
            <a:off x="1806934" y="3558732"/>
            <a:ext cx="6094674" cy="1415772"/>
          </a:xfrm>
          <a:prstGeom prst="rect">
            <a:avLst/>
          </a:prstGeom>
          <a:noFill/>
        </p:spPr>
        <p:txBody>
          <a:bodyPr wrap="square">
            <a:spAutoFit/>
          </a:bodyPr>
          <a:lstStyle/>
          <a:p>
            <a:br>
              <a:rPr lang="nl-NL" sz="1400" dirty="0"/>
            </a:br>
            <a:r>
              <a:rPr lang="nl-NL" sz="3600" dirty="0">
                <a:solidFill>
                  <a:schemeClr val="bg1"/>
                </a:solidFill>
              </a:rPr>
              <a:t>Modellen voor samenwerking tussen hogescholen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78610" y="941292"/>
            <a:ext cx="4517390" cy="584775"/>
          </a:xfrm>
          <a:prstGeom prst="rect">
            <a:avLst/>
          </a:prstGeom>
          <a:noFill/>
        </p:spPr>
        <p:txBody>
          <a:bodyPr wrap="none" rtlCol="0">
            <a:spAutoFit/>
          </a:bodyPr>
          <a:lstStyle/>
          <a:p>
            <a:r>
              <a:rPr lang="nl-NL" sz="3200" dirty="0">
                <a:solidFill>
                  <a:srgbClr val="0099FF"/>
                </a:solidFill>
              </a:rPr>
              <a:t>Waarmee samenwerken? </a:t>
            </a:r>
          </a:p>
        </p:txBody>
      </p:sp>
      <p:sp>
        <p:nvSpPr>
          <p:cNvPr id="2" name="Tekstvak 1">
            <a:extLst>
              <a:ext uri="{FF2B5EF4-FFF2-40B4-BE49-F238E27FC236}">
                <a16:creationId xmlns:a16="http://schemas.microsoft.com/office/drawing/2014/main" id="{53C52226-D975-0343-B606-05DBD83D77EA}"/>
              </a:ext>
            </a:extLst>
          </p:cNvPr>
          <p:cNvSpPr txBox="1"/>
          <p:nvPr/>
        </p:nvSpPr>
        <p:spPr>
          <a:xfrm>
            <a:off x="1534692" y="1878207"/>
            <a:ext cx="7900111" cy="3385542"/>
          </a:xfrm>
          <a:prstGeom prst="rect">
            <a:avLst/>
          </a:prstGeom>
          <a:noFill/>
        </p:spPr>
        <p:txBody>
          <a:bodyPr wrap="none" rtlCol="0">
            <a:spAutoFit/>
          </a:bodyPr>
          <a:lstStyle/>
          <a:p>
            <a:pPr marL="285750" indent="-285750">
              <a:buFont typeface="Arial" panose="020B0604020202020204" pitchFamily="34" charset="0"/>
              <a:buChar char="•"/>
            </a:pPr>
            <a:r>
              <a:rPr lang="nl-NL" sz="2400" dirty="0"/>
              <a:t>Beroepspraktijk</a:t>
            </a:r>
          </a:p>
          <a:p>
            <a:pPr marL="285750" indent="-285750">
              <a:buFont typeface="Arial" panose="020B0604020202020204" pitchFamily="34" charset="0"/>
              <a:buChar char="•"/>
            </a:pPr>
            <a:r>
              <a:rPr lang="nl-NL" sz="2400" dirty="0"/>
              <a:t>Lectoraten en </a:t>
            </a:r>
            <a:r>
              <a:rPr lang="nl-NL" sz="2400" dirty="0" err="1"/>
              <a:t>CeO’s</a:t>
            </a:r>
            <a:r>
              <a:rPr lang="nl-NL" sz="2400" dirty="0"/>
              <a:t> </a:t>
            </a:r>
          </a:p>
          <a:p>
            <a:pPr marL="285750" indent="-285750">
              <a:buFont typeface="Arial" panose="020B0604020202020204" pitchFamily="34" charset="0"/>
              <a:buChar char="•"/>
            </a:pPr>
            <a:r>
              <a:rPr lang="nl-NL" sz="2400" dirty="0"/>
              <a:t>Binnen het ontwikkel- en onderwijsteam</a:t>
            </a:r>
          </a:p>
          <a:p>
            <a:endParaRPr lang="nl-NL" sz="2800" dirty="0"/>
          </a:p>
          <a:p>
            <a:pPr marL="285750" indent="-285750">
              <a:buFont typeface="Arial" panose="020B0604020202020204" pitchFamily="34" charset="0"/>
              <a:buChar char="•"/>
            </a:pPr>
            <a:r>
              <a:rPr lang="nl-NL" sz="2800" dirty="0"/>
              <a:t>Tussen hogescholen binnen het sectorplan masters</a:t>
            </a:r>
          </a:p>
          <a:p>
            <a:endParaRPr lang="nl-NL" sz="2800" dirty="0"/>
          </a:p>
          <a:p>
            <a:r>
              <a:rPr lang="nl-NL" sz="4000" b="1" dirty="0">
                <a:solidFill>
                  <a:srgbClr val="FF0000"/>
                </a:solidFill>
              </a:rPr>
              <a:t>Doel:   1 + 1 = 3</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414032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489103" y="282288"/>
            <a:ext cx="8198655" cy="584775"/>
          </a:xfrm>
          <a:prstGeom prst="rect">
            <a:avLst/>
          </a:prstGeom>
          <a:noFill/>
        </p:spPr>
        <p:txBody>
          <a:bodyPr wrap="none" rtlCol="0">
            <a:spAutoFit/>
          </a:bodyPr>
          <a:lstStyle/>
          <a:p>
            <a:r>
              <a:rPr lang="nl-NL" sz="3200" dirty="0">
                <a:solidFill>
                  <a:srgbClr val="0099FF"/>
                </a:solidFill>
              </a:rPr>
              <a:t>Vormen van samenwerking tussen hogescholen </a:t>
            </a:r>
          </a:p>
        </p:txBody>
      </p:sp>
      <p:sp>
        <p:nvSpPr>
          <p:cNvPr id="4" name="Tekstvak 3">
            <a:extLst>
              <a:ext uri="{FF2B5EF4-FFF2-40B4-BE49-F238E27FC236}">
                <a16:creationId xmlns:a16="http://schemas.microsoft.com/office/drawing/2014/main" id="{101543A6-5FE6-8BAD-91D6-5941A5032AC0}"/>
              </a:ext>
            </a:extLst>
          </p:cNvPr>
          <p:cNvSpPr txBox="1"/>
          <p:nvPr/>
        </p:nvSpPr>
        <p:spPr>
          <a:xfrm>
            <a:off x="1524000" y="1060691"/>
            <a:ext cx="8890003" cy="5078313"/>
          </a:xfrm>
          <a:prstGeom prst="rect">
            <a:avLst/>
          </a:prstGeom>
          <a:noFill/>
        </p:spPr>
        <p:txBody>
          <a:bodyPr wrap="square" rtlCol="0">
            <a:spAutoFit/>
          </a:bodyPr>
          <a:lstStyle/>
          <a:p>
            <a:pPr marL="342900" indent="-342900">
              <a:buAutoNum type="arabicPeriod"/>
            </a:pPr>
            <a:r>
              <a:rPr lang="nl-NL" b="1" dirty="0"/>
              <a:t>Joint degree</a:t>
            </a:r>
          </a:p>
          <a:p>
            <a:endParaRPr lang="nl-NL" b="1" dirty="0"/>
          </a:p>
          <a:p>
            <a:r>
              <a:rPr lang="nl-NL" dirty="0"/>
              <a:t>De Joint degree resulteert in één opleiding:</a:t>
            </a:r>
          </a:p>
          <a:p>
            <a:pPr marL="285750" indent="-285750">
              <a:buFont typeface="Arial" panose="020B0604020202020204" pitchFamily="34" charset="0"/>
              <a:buChar char="•"/>
            </a:pPr>
            <a:r>
              <a:rPr lang="nl-NL" dirty="0"/>
              <a:t>Er is één doelmatigheidstoets en eveneens één TNO. </a:t>
            </a:r>
          </a:p>
          <a:p>
            <a:pPr marL="285750" indent="-285750">
              <a:buFont typeface="Arial" panose="020B0604020202020204" pitchFamily="34" charset="0"/>
              <a:buChar char="•"/>
            </a:pPr>
            <a:r>
              <a:rPr lang="nl-NL" dirty="0"/>
              <a:t>De student schrijft zich in bij één instelling en wordt door die instelling vervolgens bij alle samenwerkende opleidingen ingeschreven. Er is daarom geen sprake van een vrijstelling indien een onderdeel bij de partner wordt afgenomen. </a:t>
            </a:r>
          </a:p>
          <a:p>
            <a:pPr marL="285750" indent="-285750">
              <a:buFont typeface="Arial" panose="020B0604020202020204" pitchFamily="34" charset="0"/>
              <a:buChar char="•"/>
            </a:pPr>
            <a:r>
              <a:rPr lang="nl-NL" dirty="0"/>
              <a:t>Er is één examencommissie (evt. met kamers). </a:t>
            </a:r>
          </a:p>
          <a:p>
            <a:pPr marL="285750" indent="-285750">
              <a:buFont typeface="Arial" panose="020B0604020202020204" pitchFamily="34" charset="0"/>
              <a:buChar char="•"/>
            </a:pPr>
            <a:r>
              <a:rPr lang="nl-NL" dirty="0"/>
              <a:t>Het collegegeld en de bekostiging worden toegekend aan het collectief. </a:t>
            </a:r>
          </a:p>
          <a:p>
            <a:pPr marL="285750" indent="-285750">
              <a:buFont typeface="Arial" panose="020B0604020202020204" pitchFamily="34" charset="0"/>
              <a:buChar char="•"/>
            </a:pPr>
            <a:r>
              <a:rPr lang="nl-NL" dirty="0"/>
              <a:t>De student krijg bij afstuderen de gezamenlijke degree. </a:t>
            </a:r>
          </a:p>
          <a:p>
            <a:endParaRPr lang="nl-NL" dirty="0"/>
          </a:p>
          <a:p>
            <a:r>
              <a:rPr lang="nl-NL" b="1" dirty="0"/>
              <a:t>2. Samenwerking in zelfstandige opleidingen</a:t>
            </a:r>
            <a:br>
              <a:rPr lang="nl-NL" b="1" dirty="0"/>
            </a:br>
            <a:r>
              <a:rPr lang="nl-NL" dirty="0"/>
              <a:t>In deze variant vragen alle deelnemende instellingen een eigen </a:t>
            </a:r>
            <a:r>
              <a:rPr lang="nl-NL" dirty="0" err="1"/>
              <a:t>croho</a:t>
            </a:r>
            <a:r>
              <a:rPr lang="nl-NL" dirty="0"/>
              <a:t> registratie aan. </a:t>
            </a:r>
          </a:p>
          <a:p>
            <a:r>
              <a:rPr lang="nl-NL" dirty="0"/>
              <a:t>De doelmatigheidstoets en de TNO vindt bij alle opleidingen afzonderlijk plaats. </a:t>
            </a:r>
          </a:p>
          <a:p>
            <a:r>
              <a:rPr lang="nl-NL" dirty="0"/>
              <a:t>Het is wel mogelijk om MDT aanvragen gezamenlijk aan te bieden. </a:t>
            </a:r>
          </a:p>
          <a:p>
            <a:br>
              <a:rPr lang="nl-NL" dirty="0"/>
            </a:br>
            <a:endParaRPr lang="nl-NL" dirty="0"/>
          </a:p>
          <a:p>
            <a:pPr marL="342900" indent="-342900">
              <a:buAutoNum type="arabicPeriod"/>
            </a:pPr>
            <a:endParaRPr lang="nl-NL" dirty="0"/>
          </a:p>
        </p:txBody>
      </p:sp>
    </p:spTree>
    <p:extLst>
      <p:ext uri="{BB962C8B-B14F-4D97-AF65-F5344CB8AC3E}">
        <p14:creationId xmlns:p14="http://schemas.microsoft.com/office/powerpoint/2010/main" val="18087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r>
              <a:rPr lang="nl-NL" altLang="nl-NL" sz="4000" dirty="0">
                <a:solidFill>
                  <a:srgbClr val="0099FF"/>
                </a:solidFill>
              </a:rPr>
              <a:t> </a:t>
            </a: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643985" y="722511"/>
            <a:ext cx="7269169" cy="584775"/>
          </a:xfrm>
          <a:prstGeom prst="rect">
            <a:avLst/>
          </a:prstGeom>
          <a:noFill/>
        </p:spPr>
        <p:txBody>
          <a:bodyPr wrap="none" rtlCol="0">
            <a:spAutoFit/>
          </a:bodyPr>
          <a:lstStyle/>
          <a:p>
            <a:r>
              <a:rPr lang="nl-NL" sz="3200" dirty="0">
                <a:solidFill>
                  <a:srgbClr val="0099FF"/>
                </a:solidFill>
              </a:rPr>
              <a:t>Voorbeeld 1: Joint </a:t>
            </a:r>
            <a:r>
              <a:rPr lang="nl-NL" sz="3200" dirty="0" err="1">
                <a:solidFill>
                  <a:srgbClr val="0099FF"/>
                </a:solidFill>
              </a:rPr>
              <a:t>Degree</a:t>
            </a:r>
            <a:r>
              <a:rPr lang="nl-NL" sz="3200" dirty="0">
                <a:solidFill>
                  <a:srgbClr val="0099FF"/>
                </a:solidFill>
              </a:rPr>
              <a:t> (samenwerking)</a:t>
            </a:r>
          </a:p>
        </p:txBody>
      </p:sp>
      <p:sp>
        <p:nvSpPr>
          <p:cNvPr id="6" name="Tekstvak 5">
            <a:extLst>
              <a:ext uri="{FF2B5EF4-FFF2-40B4-BE49-F238E27FC236}">
                <a16:creationId xmlns:a16="http://schemas.microsoft.com/office/drawing/2014/main" id="{73327D68-B331-55B3-7500-B37B0BE0ED84}"/>
              </a:ext>
            </a:extLst>
          </p:cNvPr>
          <p:cNvSpPr txBox="1"/>
          <p:nvPr/>
        </p:nvSpPr>
        <p:spPr>
          <a:xfrm>
            <a:off x="1643985" y="1846400"/>
            <a:ext cx="7068153" cy="4247317"/>
          </a:xfrm>
          <a:prstGeom prst="rect">
            <a:avLst/>
          </a:prstGeom>
          <a:noFill/>
        </p:spPr>
        <p:txBody>
          <a:bodyPr wrap="none" rtlCol="0">
            <a:spAutoFit/>
          </a:bodyPr>
          <a:lstStyle/>
          <a:p>
            <a:r>
              <a:rPr lang="nl-NL" dirty="0">
                <a:solidFill>
                  <a:srgbClr val="0099FF"/>
                </a:solidFill>
              </a:rPr>
              <a:t>Master </a:t>
            </a:r>
            <a:r>
              <a:rPr lang="nl-NL" dirty="0" err="1">
                <a:solidFill>
                  <a:srgbClr val="0099FF"/>
                </a:solidFill>
              </a:rPr>
              <a:t>Social</a:t>
            </a:r>
            <a:r>
              <a:rPr lang="nl-NL" dirty="0">
                <a:solidFill>
                  <a:srgbClr val="0099FF"/>
                </a:solidFill>
              </a:rPr>
              <a:t> </a:t>
            </a:r>
            <a:r>
              <a:rPr lang="nl-NL" dirty="0" err="1">
                <a:solidFill>
                  <a:srgbClr val="0099FF"/>
                </a:solidFill>
              </a:rPr>
              <a:t>Work</a:t>
            </a:r>
            <a:r>
              <a:rPr lang="nl-NL" dirty="0">
                <a:solidFill>
                  <a:srgbClr val="0099FF"/>
                </a:solidFill>
              </a:rPr>
              <a:t> (joint </a:t>
            </a:r>
            <a:r>
              <a:rPr lang="nl-NL" dirty="0" err="1">
                <a:solidFill>
                  <a:srgbClr val="0099FF"/>
                </a:solidFill>
              </a:rPr>
              <a:t>degree</a:t>
            </a:r>
            <a:r>
              <a:rPr lang="nl-NL" dirty="0">
                <a:solidFill>
                  <a:srgbClr val="0099FF"/>
                </a:solidFill>
              </a:rPr>
              <a:t>) Hanzehogeschool en NHL Stenden</a:t>
            </a:r>
          </a:p>
          <a:p>
            <a:endParaRPr lang="nl-NL" dirty="0">
              <a:solidFill>
                <a:srgbClr val="0099FF"/>
              </a:solidFill>
            </a:endParaRPr>
          </a:p>
          <a:p>
            <a:endParaRPr lang="nl-NL" dirty="0"/>
          </a:p>
          <a:p>
            <a:pPr marL="285750" indent="-285750">
              <a:buFont typeface="Arial" panose="020B0604020202020204" pitchFamily="34" charset="0"/>
              <a:buChar char="•"/>
            </a:pPr>
            <a:r>
              <a:rPr lang="nl-NL" dirty="0"/>
              <a:t>Team (samenstelling en werkwijze)</a:t>
            </a:r>
          </a:p>
          <a:p>
            <a:pPr marL="285750" indent="-285750">
              <a:buFont typeface="Arial" panose="020B0604020202020204" pitchFamily="34" charset="0"/>
              <a:buChar char="•"/>
            </a:pPr>
            <a:r>
              <a:rPr lang="nl-NL" dirty="0"/>
              <a:t>Aansturing team</a:t>
            </a:r>
          </a:p>
          <a:p>
            <a:pPr marL="285750" indent="-285750">
              <a:buFont typeface="Arial" panose="020B0604020202020204" pitchFamily="34" charset="0"/>
              <a:buChar char="•"/>
            </a:pPr>
            <a:r>
              <a:rPr lang="nl-NL" dirty="0"/>
              <a:t>Doorontwikkeling master</a:t>
            </a:r>
          </a:p>
          <a:p>
            <a:pPr marL="285750" indent="-285750">
              <a:buFont typeface="Arial" panose="020B0604020202020204" pitchFamily="34" charset="0"/>
              <a:buChar char="•"/>
            </a:pPr>
            <a:r>
              <a:rPr lang="nl-NL" dirty="0"/>
              <a:t>Examencommissie, Opleidingscommissie en werkveldadviescommissie</a:t>
            </a:r>
          </a:p>
          <a:p>
            <a:pPr marL="285750" indent="-285750">
              <a:buFont typeface="Arial" panose="020B0604020202020204" pitchFamily="34" charset="0"/>
              <a:buChar char="•"/>
            </a:pPr>
            <a:r>
              <a:rPr lang="nl-NL" dirty="0"/>
              <a:t>Eén document voor beide hogescholen. Bijvoorbeeld de OER.</a:t>
            </a:r>
          </a:p>
          <a:p>
            <a:pPr marL="285750" indent="-285750">
              <a:buFont typeface="Arial" panose="020B0604020202020204" pitchFamily="34" charset="0"/>
              <a:buChar char="•"/>
            </a:pPr>
            <a:r>
              <a:rPr lang="nl-NL" dirty="0"/>
              <a:t>Financiën</a:t>
            </a:r>
          </a:p>
          <a:p>
            <a:pPr marL="285750" indent="-285750">
              <a:buFont typeface="Arial" panose="020B0604020202020204" pitchFamily="34" charset="0"/>
              <a:buChar char="•"/>
            </a:pPr>
            <a:r>
              <a:rPr lang="nl-NL" dirty="0"/>
              <a:t>Marketing &amp; Communicatie</a:t>
            </a:r>
          </a:p>
          <a:p>
            <a:pPr marL="285750" indent="-285750">
              <a:buFont typeface="Arial" panose="020B0604020202020204" pitchFamily="34" charset="0"/>
              <a:buChar char="•"/>
            </a:pPr>
            <a:endParaRPr lang="nl-NL" dirty="0"/>
          </a:p>
          <a:p>
            <a:endParaRPr lang="nl-NL" dirty="0"/>
          </a:p>
          <a:p>
            <a:endParaRPr lang="nl-NL" dirty="0"/>
          </a:p>
          <a:p>
            <a:r>
              <a:rPr lang="nl-NL" dirty="0" err="1">
                <a:hlinkClick r:id="rId4"/>
              </a:rPr>
              <a:t>Social</a:t>
            </a:r>
            <a:r>
              <a:rPr lang="nl-NL" dirty="0">
                <a:hlinkClick r:id="rId4"/>
              </a:rPr>
              <a:t> </a:t>
            </a:r>
            <a:r>
              <a:rPr lang="nl-NL" dirty="0" err="1">
                <a:hlinkClick r:id="rId4"/>
              </a:rPr>
              <a:t>Work</a:t>
            </a:r>
            <a:r>
              <a:rPr lang="nl-NL" dirty="0">
                <a:hlinkClick r:id="rId4"/>
              </a:rPr>
              <a:t> voltijd &amp; deeltijd (hanze.nl)</a:t>
            </a:r>
            <a:endParaRPr lang="nl-NL" dirty="0"/>
          </a:p>
          <a:p>
            <a:r>
              <a:rPr lang="nl-NL" dirty="0">
                <a:hlinkClick r:id="rId5"/>
              </a:rPr>
              <a:t>Master </a:t>
            </a:r>
            <a:r>
              <a:rPr lang="nl-NL" dirty="0" err="1">
                <a:hlinkClick r:id="rId5"/>
              </a:rPr>
              <a:t>Social</a:t>
            </a:r>
            <a:r>
              <a:rPr lang="nl-NL" dirty="0">
                <a:hlinkClick r:id="rId5"/>
              </a:rPr>
              <a:t> </a:t>
            </a:r>
            <a:r>
              <a:rPr lang="nl-NL" dirty="0" err="1">
                <a:hlinkClick r:id="rId5"/>
              </a:rPr>
              <a:t>Work</a:t>
            </a:r>
            <a:r>
              <a:rPr lang="nl-NL" dirty="0">
                <a:hlinkClick r:id="rId5"/>
              </a:rPr>
              <a:t> | NHL Stenden Hogeschool</a:t>
            </a:r>
            <a:endParaRPr lang="nl-NL" dirty="0"/>
          </a:p>
        </p:txBody>
      </p:sp>
    </p:spTree>
    <p:extLst>
      <p:ext uri="{BB962C8B-B14F-4D97-AF65-F5344CB8AC3E}">
        <p14:creationId xmlns:p14="http://schemas.microsoft.com/office/powerpoint/2010/main" val="354820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2325385" y="1068513"/>
            <a:ext cx="7875297" cy="584775"/>
          </a:xfrm>
          <a:prstGeom prst="rect">
            <a:avLst/>
          </a:prstGeom>
          <a:noFill/>
        </p:spPr>
        <p:txBody>
          <a:bodyPr wrap="none" rtlCol="0">
            <a:spAutoFit/>
          </a:bodyPr>
          <a:lstStyle/>
          <a:p>
            <a:r>
              <a:rPr lang="nl-NL" sz="3200" dirty="0">
                <a:solidFill>
                  <a:srgbClr val="0099FF"/>
                </a:solidFill>
              </a:rPr>
              <a:t>Voorbeeld 2: Eerstegraads lerarenopleidingen </a:t>
            </a:r>
          </a:p>
        </p:txBody>
      </p:sp>
      <p:sp>
        <p:nvSpPr>
          <p:cNvPr id="4" name="Tekstvak 3">
            <a:extLst>
              <a:ext uri="{FF2B5EF4-FFF2-40B4-BE49-F238E27FC236}">
                <a16:creationId xmlns:a16="http://schemas.microsoft.com/office/drawing/2014/main" id="{B1CD70EE-E7B3-2BC2-1602-681380DDFC1C}"/>
              </a:ext>
            </a:extLst>
          </p:cNvPr>
          <p:cNvSpPr txBox="1"/>
          <p:nvPr/>
        </p:nvSpPr>
        <p:spPr>
          <a:xfrm>
            <a:off x="2715802" y="2424702"/>
            <a:ext cx="5533374" cy="2031325"/>
          </a:xfrm>
          <a:prstGeom prst="rect">
            <a:avLst/>
          </a:prstGeom>
          <a:noFill/>
        </p:spPr>
        <p:txBody>
          <a:bodyPr wrap="none" rtlCol="0">
            <a:spAutoFit/>
          </a:bodyPr>
          <a:lstStyle/>
          <a:p>
            <a:pPr marL="285750" indent="-285750">
              <a:buFont typeface="Arial" panose="020B0604020202020204" pitchFamily="34" charset="0"/>
              <a:buChar char="•"/>
            </a:pPr>
            <a:r>
              <a:rPr lang="nl-NL" dirty="0"/>
              <a:t>Programma 10voordeleraar </a:t>
            </a:r>
            <a:r>
              <a:rPr lang="nl-NL" dirty="0">
                <a:hlinkClick r:id="rId4"/>
              </a:rPr>
              <a:t>https://10voordeleraar.nl</a:t>
            </a:r>
            <a:r>
              <a:rPr lang="nl-NL" dirty="0"/>
              <a: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Kennisbasis generiek</a:t>
            </a:r>
          </a:p>
          <a:p>
            <a:pPr marL="285750" indent="-285750">
              <a:buFont typeface="Arial" panose="020B0604020202020204" pitchFamily="34" charset="0"/>
              <a:buChar char="•"/>
            </a:pPr>
            <a:r>
              <a:rPr lang="nl-NL" dirty="0"/>
              <a:t>Kennisbasis per schoolvak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Toetsing: landelijke peerreviews</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408208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1588054" y="0"/>
            <a:ext cx="8229600" cy="5708650"/>
          </a:xfrm>
        </p:spPr>
        <p:txBody>
          <a:bodyPr anchor="t">
            <a:normAutofit fontScale="90000"/>
          </a:bodyPr>
          <a:lstStyle/>
          <a:p>
            <a:pPr algn="l"/>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r>
              <a:rPr lang="nl-NL" sz="2400" b="1" dirty="0">
                <a:latin typeface="+mn-lt"/>
              </a:rPr>
              <a:t>M Master of arts in fine art </a:t>
            </a:r>
            <a:r>
              <a:rPr lang="nl-NL" sz="2400" b="1" dirty="0" err="1">
                <a:latin typeface="+mn-lt"/>
              </a:rPr>
              <a:t>and</a:t>
            </a:r>
            <a:r>
              <a:rPr lang="nl-NL" sz="2400" b="1" dirty="0">
                <a:latin typeface="+mn-lt"/>
              </a:rPr>
              <a:t> design </a:t>
            </a:r>
            <a:br>
              <a:rPr lang="nl-NL" sz="2400" b="1" dirty="0">
                <a:latin typeface="+mn-lt"/>
              </a:rPr>
            </a:br>
            <a:r>
              <a:rPr lang="nl-NL" sz="2400" dirty="0">
                <a:latin typeface="+mn-lt"/>
              </a:rPr>
              <a:t>(opleidingsprofiel : website VH opleidingsprofielen)</a:t>
            </a:r>
            <a:br>
              <a:rPr lang="nl-NL" sz="2400" dirty="0">
                <a:latin typeface="+mn-lt"/>
              </a:rPr>
            </a:br>
            <a:br>
              <a:rPr lang="nl-NL" sz="2400" dirty="0">
                <a:latin typeface="+mn-lt"/>
              </a:rPr>
            </a:br>
            <a:r>
              <a:rPr lang="nl-NL" sz="2400" dirty="0">
                <a:latin typeface="+mn-lt"/>
              </a:rPr>
              <a:t>* meerdere kleine masters zijn opgenomen in een breed </a:t>
            </a:r>
            <a:r>
              <a:rPr lang="nl-NL" sz="2400" dirty="0" err="1">
                <a:latin typeface="+mn-lt"/>
              </a:rPr>
              <a:t>croho</a:t>
            </a:r>
            <a:br>
              <a:rPr lang="nl-NL" sz="2400" dirty="0">
                <a:latin typeface="+mn-lt"/>
              </a:rPr>
            </a:br>
            <a:r>
              <a:rPr lang="nl-NL" sz="2400" dirty="0">
                <a:latin typeface="+mn-lt"/>
              </a:rPr>
              <a:t>* Op een hoog niveau zijn de competenties neergezet</a:t>
            </a:r>
            <a:br>
              <a:rPr lang="nl-NL" sz="2400" dirty="0">
                <a:latin typeface="+mn-lt"/>
              </a:rPr>
            </a:br>
            <a:r>
              <a:rPr lang="nl-NL" sz="2400" dirty="0">
                <a:latin typeface="+mn-lt"/>
              </a:rPr>
              <a:t>* Samenwerken in vertrouwen. Men kent elkaar.</a:t>
            </a:r>
            <a:br>
              <a:rPr lang="nl-NL" sz="2400" dirty="0">
                <a:latin typeface="+mn-lt"/>
              </a:rPr>
            </a:br>
            <a:r>
              <a:rPr lang="nl-NL" sz="2400" dirty="0">
                <a:latin typeface="+mn-lt"/>
              </a:rPr>
              <a:t>* Actuele vraagstukken kunnen snel opgepakt worden (tijdelijke</a:t>
            </a:r>
            <a:br>
              <a:rPr lang="nl-NL" sz="2400" dirty="0">
                <a:latin typeface="+mn-lt"/>
              </a:rPr>
            </a:br>
            <a:r>
              <a:rPr lang="nl-NL" sz="2400" dirty="0">
                <a:latin typeface="+mn-lt"/>
              </a:rPr>
              <a:t>tracks)</a:t>
            </a:r>
            <a:br>
              <a:rPr lang="nl-NL" sz="2400" dirty="0">
                <a:latin typeface="+mn-lt"/>
              </a:rPr>
            </a:br>
            <a:r>
              <a:rPr lang="nl-NL" sz="2400" dirty="0">
                <a:latin typeface="+mn-lt"/>
              </a:rPr>
              <a:t>* veel gebeurt op opleidingsniveau. Daarom sterke samenwerking in het accreditatieproces.</a:t>
            </a:r>
            <a:br>
              <a:rPr lang="nl-NL" sz="2400" dirty="0">
                <a:latin typeface="+mn-lt"/>
              </a:rPr>
            </a:br>
            <a:br>
              <a:rPr lang="nl-NL" sz="2400" dirty="0">
                <a:latin typeface="+mn-lt"/>
              </a:rPr>
            </a:br>
            <a:br>
              <a:rPr lang="nl-NL" sz="1300" b="1" dirty="0"/>
            </a:br>
            <a:r>
              <a:rPr lang="nl-NL" sz="1300" b="1" dirty="0"/>
              <a:t>Zie ook:</a:t>
            </a:r>
            <a:br>
              <a:rPr lang="nl-NL" sz="1300" b="1" dirty="0"/>
            </a:br>
            <a:r>
              <a:rPr lang="nl-NL" sz="1300" dirty="0">
                <a:hlinkClick r:id="rId3"/>
              </a:rPr>
              <a:t>Beroepsprofiel_en_opleidingsprofielen_beeldende_kunst_en_vormgeving_december_2014.pdf (vereniginghogescholen.nl)</a:t>
            </a:r>
            <a:br>
              <a:rPr lang="nl-NL" sz="1300" dirty="0"/>
            </a:br>
            <a:r>
              <a:rPr lang="en-US" sz="1300" b="1" i="0" dirty="0" err="1">
                <a:solidFill>
                  <a:srgbClr val="001E28"/>
                </a:solidFill>
                <a:effectLst/>
              </a:rPr>
              <a:t>Opleidingsprofiel</a:t>
            </a:r>
            <a:r>
              <a:rPr lang="en-US" sz="1300" b="1" i="0" dirty="0">
                <a:solidFill>
                  <a:srgbClr val="001E28"/>
                </a:solidFill>
                <a:effectLst/>
              </a:rPr>
              <a:t>  M Master of arts in fine art and design  op website </a:t>
            </a:r>
            <a:r>
              <a:rPr lang="nl-NL" sz="1300" dirty="0">
                <a:hlinkClick r:id="rId4"/>
              </a:rPr>
              <a:t>Vereniging Hogescholen</a:t>
            </a:r>
            <a:r>
              <a:rPr lang="nl-NL" sz="1300" dirty="0"/>
              <a:t> </a:t>
            </a: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88054" y="408555"/>
            <a:ext cx="4578113" cy="584775"/>
          </a:xfrm>
          <a:prstGeom prst="rect">
            <a:avLst/>
          </a:prstGeom>
          <a:noFill/>
        </p:spPr>
        <p:txBody>
          <a:bodyPr wrap="none" rtlCol="0">
            <a:spAutoFit/>
          </a:bodyPr>
          <a:lstStyle/>
          <a:p>
            <a:r>
              <a:rPr lang="nl-NL" sz="3200" dirty="0">
                <a:solidFill>
                  <a:srgbClr val="0099FF"/>
                </a:solidFill>
              </a:rPr>
              <a:t>Voorbeeld 3: Breed profiel</a:t>
            </a:r>
          </a:p>
        </p:txBody>
      </p:sp>
    </p:spTree>
    <p:extLst>
      <p:ext uri="{BB962C8B-B14F-4D97-AF65-F5344CB8AC3E}">
        <p14:creationId xmlns:p14="http://schemas.microsoft.com/office/powerpoint/2010/main" val="306497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1516048" y="5337038"/>
            <a:ext cx="8091777" cy="1008684"/>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16048" y="538671"/>
            <a:ext cx="9671437" cy="584775"/>
          </a:xfrm>
          <a:prstGeom prst="rect">
            <a:avLst/>
          </a:prstGeom>
          <a:noFill/>
        </p:spPr>
        <p:txBody>
          <a:bodyPr wrap="square" rtlCol="0">
            <a:spAutoFit/>
          </a:bodyPr>
          <a:lstStyle/>
          <a:p>
            <a:r>
              <a:rPr lang="nl-NL" sz="3200" dirty="0">
                <a:solidFill>
                  <a:srgbClr val="0099FF"/>
                </a:solidFill>
              </a:rPr>
              <a:t>Voorbeeld 4: Gastheer – eigenaar over en weer</a:t>
            </a:r>
          </a:p>
        </p:txBody>
      </p:sp>
      <p:sp>
        <p:nvSpPr>
          <p:cNvPr id="2" name="Tekstvak 1">
            <a:extLst>
              <a:ext uri="{FF2B5EF4-FFF2-40B4-BE49-F238E27FC236}">
                <a16:creationId xmlns:a16="http://schemas.microsoft.com/office/drawing/2014/main" id="{BE1AD8B3-3F7C-E3E2-B1E0-D7C6A3342A70}"/>
              </a:ext>
            </a:extLst>
          </p:cNvPr>
          <p:cNvSpPr txBox="1"/>
          <p:nvPr/>
        </p:nvSpPr>
        <p:spPr>
          <a:xfrm>
            <a:off x="1516048" y="1170878"/>
            <a:ext cx="9440850" cy="5755422"/>
          </a:xfrm>
          <a:prstGeom prst="rect">
            <a:avLst/>
          </a:prstGeom>
          <a:noFill/>
        </p:spPr>
        <p:txBody>
          <a:bodyPr wrap="square" rtlCol="0">
            <a:spAutoFit/>
          </a:bodyPr>
          <a:lstStyle/>
          <a:p>
            <a:r>
              <a:rPr lang="nl-NL" sz="1600" dirty="0"/>
              <a:t>Samenwerking tussen Hogeschool Rotterdam en Hogeschool van Arnhem en Nijmegen met 2 </a:t>
            </a:r>
            <a:r>
              <a:rPr lang="nl-NL" sz="1600" dirty="0" err="1"/>
              <a:t>onbekostigde</a:t>
            </a:r>
            <a:r>
              <a:rPr lang="nl-NL" sz="1600" dirty="0"/>
              <a:t> masteropleidingen. Doorontwikkeld vanuit de landelijke samenwerking binnen Voortgezette Opleidingen. Partijen trekken al samen op sinds 1998.</a:t>
            </a:r>
          </a:p>
          <a:p>
            <a:endParaRPr lang="nl-NL" sz="1600" dirty="0"/>
          </a:p>
          <a:p>
            <a:r>
              <a:rPr lang="nl-NL" sz="1600" dirty="0"/>
              <a:t>Constructie:</a:t>
            </a:r>
          </a:p>
          <a:p>
            <a:pPr marL="285750" indent="-285750">
              <a:buFont typeface="Arial" panose="020B0604020202020204" pitchFamily="34" charset="0"/>
              <a:buChar char="•"/>
            </a:pPr>
            <a:r>
              <a:rPr lang="nl-NL" sz="1600" dirty="0"/>
              <a:t>1 hogeschool is eigenaar, de ander gastheer (over en weer). </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Zowel de master Begeleidingskunde (HR) als de Master Management en Innovatie in maatschappelijke organisaties (HAN) worden hierdoor zowel in Nijmegen als in Rotterdam aangeboden.</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Korte samenwerkingsovereenkomst, waarin zowel de inspanningsverplichtingen (werving, faciliteiten en inbedden in de lokale context) als de financiële verrekening zijn vastgelegd.</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nl-NL" sz="1600" dirty="0"/>
              <a:t>Voordelen:</a:t>
            </a:r>
          </a:p>
          <a:p>
            <a:pPr marL="742950" lvl="1" indent="-285750">
              <a:buFontTx/>
              <a:buChar char="-"/>
            </a:pPr>
            <a:r>
              <a:rPr lang="nl-NL" sz="1600" dirty="0"/>
              <a:t>Student kan bij aanvang kiezen tussen lesdagen en locaties</a:t>
            </a:r>
          </a:p>
          <a:p>
            <a:pPr marL="742950" lvl="1" indent="-285750">
              <a:buFontTx/>
              <a:buChar char="-"/>
            </a:pPr>
            <a:r>
              <a:rPr lang="nl-NL" sz="1600" dirty="0"/>
              <a:t>Per master is er 1 team dat op beide locaties lesgeeft. </a:t>
            </a:r>
          </a:p>
          <a:p>
            <a:pPr marL="742950" lvl="1" indent="-285750">
              <a:buFontTx/>
              <a:buChar char="-"/>
            </a:pPr>
            <a:r>
              <a:rPr lang="nl-NL" sz="1600" dirty="0"/>
              <a:t>Door spreiding in het land een grotere instroom en daardoor financieel gezonde masters. </a:t>
            </a:r>
          </a:p>
          <a:p>
            <a:pPr lvl="1"/>
            <a:endParaRPr lang="nl-NL" sz="1600" dirty="0"/>
          </a:p>
          <a:p>
            <a:pPr lvl="1"/>
            <a:r>
              <a:rPr lang="nl-NL" sz="1200" dirty="0">
                <a:hlinkClick r:id="rId4"/>
              </a:rPr>
              <a:t>Deeltijd master opleiding Begeleidingskunde - Hogeschool Rotterdam</a:t>
            </a:r>
            <a:endParaRPr lang="nl-NL" sz="1200" dirty="0"/>
          </a:p>
          <a:p>
            <a:pPr lvl="1"/>
            <a:r>
              <a:rPr lang="nl-NL" sz="1200" dirty="0">
                <a:hlinkClick r:id="rId5"/>
              </a:rPr>
              <a:t>Master Management &amp; Innovatie in maatschappelijke organisaties (han.nl)</a:t>
            </a:r>
            <a:endParaRPr lang="nl-NL" sz="1200" dirty="0"/>
          </a:p>
          <a:p>
            <a:pPr marL="742950" lvl="1" indent="-285750">
              <a:buFontTx/>
              <a:buChar char="-"/>
            </a:pPr>
            <a:endParaRPr lang="nl-NL" sz="1600" dirty="0"/>
          </a:p>
          <a:p>
            <a:pPr marL="742950" lvl="1" indent="-285750">
              <a:buFontTx/>
              <a:buChar char="-"/>
            </a:pPr>
            <a:endParaRPr lang="nl-NL" sz="1600" dirty="0"/>
          </a:p>
          <a:p>
            <a:pPr lvl="1"/>
            <a:endParaRPr lang="nl-NL" sz="1600" dirty="0"/>
          </a:p>
        </p:txBody>
      </p:sp>
    </p:spTree>
    <p:extLst>
      <p:ext uri="{BB962C8B-B14F-4D97-AF65-F5344CB8AC3E}">
        <p14:creationId xmlns:p14="http://schemas.microsoft.com/office/powerpoint/2010/main" val="144575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7AA86-BD2D-445C-A04D-4A51466A2682}"/>
              </a:ext>
            </a:extLst>
          </p:cNvPr>
          <p:cNvSpPr>
            <a:spLocks noGrp="1"/>
          </p:cNvSpPr>
          <p:nvPr>
            <p:ph type="title"/>
          </p:nvPr>
        </p:nvSpPr>
        <p:spPr>
          <a:xfrm>
            <a:off x="1170841" y="398624"/>
            <a:ext cx="8776240" cy="1143000"/>
          </a:xfrm>
        </p:spPr>
        <p:txBody>
          <a:bodyPr/>
          <a:lstStyle/>
          <a:p>
            <a:pPr algn="l"/>
            <a:r>
              <a:rPr lang="en-US" sz="3200" b="1" dirty="0" err="1">
                <a:solidFill>
                  <a:schemeClr val="accent1"/>
                </a:solidFill>
              </a:rPr>
              <a:t>Ambitie</a:t>
            </a:r>
            <a:r>
              <a:rPr lang="en-US" sz="3200" b="1" dirty="0">
                <a:solidFill>
                  <a:schemeClr val="accent1"/>
                </a:solidFill>
              </a:rPr>
              <a:t> </a:t>
            </a:r>
            <a:r>
              <a:rPr lang="nl-NL" sz="3200" b="1" dirty="0">
                <a:solidFill>
                  <a:schemeClr val="accent1"/>
                </a:solidFill>
              </a:rPr>
              <a:t>sectorplan masters Vereniging Hogescholen</a:t>
            </a:r>
          </a:p>
        </p:txBody>
      </p:sp>
      <p:sp>
        <p:nvSpPr>
          <p:cNvPr id="4" name="Tijdelijke aanduiding voor voettekst 3">
            <a:extLst>
              <a:ext uri="{FF2B5EF4-FFF2-40B4-BE49-F238E27FC236}">
                <a16:creationId xmlns:a16="http://schemas.microsoft.com/office/drawing/2014/main" id="{E3B65077-23D6-4956-BCFC-81223B8D6672}"/>
              </a:ext>
            </a:extLst>
          </p:cNvPr>
          <p:cNvSpPr>
            <a:spLocks noGrp="1"/>
          </p:cNvSpPr>
          <p:nvPr>
            <p:ph type="ftr" sz="quarter" idx="11"/>
          </p:nvPr>
        </p:nvSpPr>
        <p:spPr/>
        <p:txBody>
          <a:bodyPr/>
          <a:lstStyle/>
          <a:p>
            <a:r>
              <a:rPr lang="nl-NL"/>
              <a:t>Titel Presentatie aanpassen via &gt;&gt; invoegen &gt;&gt; Koptekst en voettekst</a:t>
            </a:r>
            <a:endParaRPr lang="nl-NL" dirty="0"/>
          </a:p>
        </p:txBody>
      </p:sp>
      <p:sp>
        <p:nvSpPr>
          <p:cNvPr id="5" name="Tijdelijke aanduiding voor dianummer 4">
            <a:extLst>
              <a:ext uri="{FF2B5EF4-FFF2-40B4-BE49-F238E27FC236}">
                <a16:creationId xmlns:a16="http://schemas.microsoft.com/office/drawing/2014/main" id="{6E3A15CB-6647-4DA8-9673-9AEB70C5ADCA}"/>
              </a:ext>
            </a:extLst>
          </p:cNvPr>
          <p:cNvSpPr>
            <a:spLocks noGrp="1"/>
          </p:cNvSpPr>
          <p:nvPr>
            <p:ph type="sldNum" sz="quarter" idx="12"/>
          </p:nvPr>
        </p:nvSpPr>
        <p:spPr/>
        <p:txBody>
          <a:bodyPr/>
          <a:lstStyle/>
          <a:p>
            <a:endParaRPr lang="nl-NL" dirty="0"/>
          </a:p>
        </p:txBody>
      </p:sp>
      <p:sp>
        <p:nvSpPr>
          <p:cNvPr id="6" name="Tijdelijke aanduiding voor tekst 5">
            <a:extLst>
              <a:ext uri="{FF2B5EF4-FFF2-40B4-BE49-F238E27FC236}">
                <a16:creationId xmlns:a16="http://schemas.microsoft.com/office/drawing/2014/main" id="{95B063AE-3FE8-404F-8939-D05E29B6EB5A}"/>
              </a:ext>
            </a:extLst>
          </p:cNvPr>
          <p:cNvSpPr>
            <a:spLocks noGrp="1"/>
          </p:cNvSpPr>
          <p:nvPr>
            <p:ph type="body" sz="quarter" idx="13"/>
          </p:nvPr>
        </p:nvSpPr>
        <p:spPr>
          <a:xfrm>
            <a:off x="1170841" y="1412678"/>
            <a:ext cx="8597512" cy="4495306"/>
          </a:xfrm>
        </p:spPr>
        <p:txBody>
          <a:bodyPr>
            <a:normAutofit/>
          </a:bodyPr>
          <a:lstStyle/>
          <a:p>
            <a:endParaRPr lang="en-US" dirty="0">
              <a:solidFill>
                <a:schemeClr val="tx1"/>
              </a:solidFill>
            </a:endParaRPr>
          </a:p>
          <a:p>
            <a:pPr marL="257175" indent="-257175">
              <a:buFont typeface="Arial" panose="020B0604020202020204" pitchFamily="34" charset="0"/>
              <a:buChar char="•"/>
            </a:pPr>
            <a:r>
              <a:rPr lang="en-US" dirty="0" err="1">
                <a:solidFill>
                  <a:schemeClr val="tx1"/>
                </a:solidFill>
              </a:rPr>
              <a:t>Groei</a:t>
            </a:r>
            <a:r>
              <a:rPr lang="en-US" dirty="0">
                <a:solidFill>
                  <a:schemeClr val="tx1"/>
                </a:solidFill>
              </a:rPr>
              <a:t> van het </a:t>
            </a:r>
            <a:r>
              <a:rPr lang="en-US" dirty="0" err="1">
                <a:solidFill>
                  <a:schemeClr val="tx1"/>
                </a:solidFill>
              </a:rPr>
              <a:t>aantal</a:t>
            </a:r>
            <a:r>
              <a:rPr lang="en-US" dirty="0">
                <a:solidFill>
                  <a:schemeClr val="tx1"/>
                </a:solidFill>
              </a:rPr>
              <a:t> </a:t>
            </a:r>
            <a:r>
              <a:rPr lang="en-US" dirty="0" err="1">
                <a:solidFill>
                  <a:schemeClr val="tx1"/>
                </a:solidFill>
              </a:rPr>
              <a:t>mastergeschoolde</a:t>
            </a:r>
            <a:r>
              <a:rPr lang="en-US" dirty="0">
                <a:solidFill>
                  <a:schemeClr val="tx1"/>
                </a:solidFill>
              </a:rPr>
              <a:t> professionals, </a:t>
            </a:r>
            <a:r>
              <a:rPr lang="nl-NL" dirty="0">
                <a:solidFill>
                  <a:schemeClr val="tx1"/>
                </a:solidFill>
              </a:rPr>
              <a:t>die hoogwaardige, in de praktijk gewortelde kennis hebben op de gebieden waar de grote maatschappelijke opgaven van de toekomst liggen. </a:t>
            </a:r>
          </a:p>
          <a:p>
            <a:pPr marL="257175" indent="-257175">
              <a:buFont typeface="Arial" panose="020B0604020202020204" pitchFamily="34" charset="0"/>
              <a:buChar char="•"/>
            </a:pPr>
            <a:endParaRPr lang="en-US" dirty="0">
              <a:solidFill>
                <a:schemeClr val="tx1"/>
              </a:solidFill>
            </a:endParaRPr>
          </a:p>
          <a:p>
            <a:pPr marL="257175" indent="-257175">
              <a:buFont typeface="Arial" panose="020B0604020202020204" pitchFamily="34" charset="0"/>
              <a:buChar char="•"/>
            </a:pPr>
            <a:r>
              <a:rPr lang="nl-NL" dirty="0">
                <a:solidFill>
                  <a:schemeClr val="tx1"/>
                </a:solidFill>
              </a:rPr>
              <a:t>Innovatieve cross-sectorale opleidingen die binnen de bestaande kaders en regels moeilijk aan de gestelde criteria voor macrodoelmatigheidstoetsing kunnen voldoen, maar waar we in de samenleving juist een toenemende arbeidsmarktvraag verwachten.</a:t>
            </a:r>
          </a:p>
          <a:p>
            <a:pPr marL="257175" indent="-257175">
              <a:buFont typeface="Arial" panose="020B0604020202020204" pitchFamily="34" charset="0"/>
              <a:buChar char="•"/>
            </a:pPr>
            <a:endParaRPr lang="nl-NL" dirty="0">
              <a:solidFill>
                <a:schemeClr val="tx1"/>
              </a:solidFill>
            </a:endParaRPr>
          </a:p>
          <a:p>
            <a:pPr marL="257175" indent="-257175">
              <a:buFont typeface="Arial" panose="020B0604020202020204" pitchFamily="34" charset="0"/>
              <a:buChar char="•"/>
            </a:pPr>
            <a:r>
              <a:rPr lang="nl-NL" dirty="0">
                <a:solidFill>
                  <a:schemeClr val="tx1"/>
                </a:solidFill>
              </a:rPr>
              <a:t>Inhoudelijk gedreven sectorplan, waardoor via een verlicht regime toetsing op bekostiging plaats kan vinden (VH heeft rol in zelfregulering beheerste groei).</a:t>
            </a:r>
          </a:p>
        </p:txBody>
      </p:sp>
      <p:sp>
        <p:nvSpPr>
          <p:cNvPr id="7" name="Rechthoek 6">
            <a:extLst>
              <a:ext uri="{FF2B5EF4-FFF2-40B4-BE49-F238E27FC236}">
                <a16:creationId xmlns:a16="http://schemas.microsoft.com/office/drawing/2014/main" id="{22E8DF53-1CA4-4840-BD69-B702DEAAA033}"/>
              </a:ext>
            </a:extLst>
          </p:cNvPr>
          <p:cNvSpPr/>
          <p:nvPr/>
        </p:nvSpPr>
        <p:spPr>
          <a:xfrm>
            <a:off x="1524000" y="6284913"/>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8" name="Afbeelding 5" descr="Logo-01.png">
            <a:extLst>
              <a:ext uri="{FF2B5EF4-FFF2-40B4-BE49-F238E27FC236}">
                <a16:creationId xmlns:a16="http://schemas.microsoft.com/office/drawing/2014/main" id="{A7291FCB-EC6C-4E57-899C-6BC4328455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50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1581075" y="1488310"/>
            <a:ext cx="8485276" cy="3687990"/>
          </a:xfrm>
        </p:spPr>
        <p:txBody>
          <a:bodyPr anchor="t">
            <a:normAutofit fontScale="90000"/>
          </a:bodyPr>
          <a:lstStyle/>
          <a:p>
            <a:r>
              <a:rPr lang="nl-NL" altLang="nl-NL" sz="2200" dirty="0">
                <a:latin typeface="Calibri" panose="020F0502020204030204" pitchFamily="34" charset="0"/>
                <a:cs typeface="Times New Roman" panose="02020603050405020304" pitchFamily="18" charset="0"/>
              </a:rPr>
              <a:t>Faculteiten Wiskunde van negen universiteiten bieden gezamenlijk masteronderwijs aan.</a:t>
            </a:r>
            <a:br>
              <a:rPr lang="nl-NL" altLang="nl-NL" sz="2200" dirty="0">
                <a:latin typeface="Calibri" panose="020F0502020204030204" pitchFamily="34" charset="0"/>
                <a:cs typeface="Times New Roman" panose="02020603050405020304" pitchFamily="18" charset="0"/>
              </a:rPr>
            </a:br>
            <a:br>
              <a:rPr lang="nl-NL" altLang="nl-NL" sz="2200" dirty="0">
                <a:latin typeface="Calibri" panose="020F0502020204030204" pitchFamily="34" charset="0"/>
                <a:cs typeface="Times New Roman" panose="02020603050405020304" pitchFamily="18" charset="0"/>
              </a:rPr>
            </a:br>
            <a:r>
              <a:rPr lang="nl-NL" altLang="nl-NL" sz="2200" dirty="0">
                <a:latin typeface="Calibri" panose="020F0502020204030204" pitchFamily="34" charset="0"/>
                <a:cs typeface="Times New Roman" panose="02020603050405020304" pitchFamily="18" charset="0"/>
              </a:rPr>
              <a:t>Noodzaak tot samenwerking vanwege beperkte instroom masterstudenten, noodzaak tot specialisatie in de master en schaarse docentexpertise.</a:t>
            </a:r>
            <a:br>
              <a:rPr lang="nl-NL" altLang="nl-NL" sz="2200" dirty="0">
                <a:latin typeface="Calibri" panose="020F0502020204030204" pitchFamily="34" charset="0"/>
                <a:cs typeface="Times New Roman" panose="02020603050405020304" pitchFamily="18" charset="0"/>
              </a:rPr>
            </a:br>
            <a:br>
              <a:rPr lang="nl-NL" altLang="nl-NL" sz="2200" dirty="0">
                <a:latin typeface="Calibri" panose="020F0502020204030204" pitchFamily="34" charset="0"/>
                <a:cs typeface="Times New Roman" panose="02020603050405020304" pitchFamily="18" charset="0"/>
              </a:rPr>
            </a:br>
            <a:r>
              <a:rPr lang="nl-NL" altLang="nl-NL" sz="2200" dirty="0">
                <a:latin typeface="Calibri" panose="020F0502020204030204" pitchFamily="34" charset="0"/>
                <a:cs typeface="Times New Roman" panose="02020603050405020304" pitchFamily="18" charset="0"/>
              </a:rPr>
              <a:t>Gestart in 2003, pas in 2020 is de samenwerking en de </a:t>
            </a:r>
            <a:r>
              <a:rPr lang="nl-NL" altLang="nl-NL" sz="2200" dirty="0" err="1">
                <a:latin typeface="Calibri" panose="020F0502020204030204" pitchFamily="34" charset="0"/>
                <a:cs typeface="Times New Roman" panose="02020603050405020304" pitchFamily="18" charset="0"/>
              </a:rPr>
              <a:t>governance</a:t>
            </a:r>
            <a:r>
              <a:rPr lang="nl-NL" altLang="nl-NL" sz="2200" dirty="0">
                <a:latin typeface="Calibri" panose="020F0502020204030204" pitchFamily="34" charset="0"/>
                <a:cs typeface="Times New Roman" panose="02020603050405020304" pitchFamily="18" charset="0"/>
              </a:rPr>
              <a:t> geformaliseerd. </a:t>
            </a:r>
            <a:br>
              <a:rPr lang="nl-NL" altLang="nl-NL" sz="2200" dirty="0">
                <a:latin typeface="Calibri" panose="020F0502020204030204" pitchFamily="34" charset="0"/>
                <a:cs typeface="Times New Roman" panose="02020603050405020304" pitchFamily="18" charset="0"/>
              </a:rPr>
            </a:br>
            <a:br>
              <a:rPr lang="nl-NL" altLang="nl-NL" sz="2200" dirty="0">
                <a:latin typeface="Calibri" panose="020F0502020204030204" pitchFamily="34" charset="0"/>
                <a:cs typeface="Times New Roman" panose="02020603050405020304" pitchFamily="18" charset="0"/>
              </a:rPr>
            </a:br>
            <a:r>
              <a:rPr lang="nl-NL" altLang="nl-NL" sz="2200" dirty="0">
                <a:latin typeface="Calibri" panose="020F0502020204030204" pitchFamily="34" charset="0"/>
                <a:cs typeface="Times New Roman" panose="02020603050405020304" pitchFamily="18" charset="0"/>
              </a:rPr>
              <a:t>In de loop der tijd is </a:t>
            </a:r>
            <a:r>
              <a:rPr lang="nl-NL" altLang="nl-NL" sz="2200" dirty="0" err="1">
                <a:latin typeface="Calibri" panose="020F0502020204030204" pitchFamily="34" charset="0"/>
                <a:cs typeface="Times New Roman" panose="02020603050405020304" pitchFamily="18" charset="0"/>
              </a:rPr>
              <a:t>Mastermath</a:t>
            </a:r>
            <a:r>
              <a:rPr lang="nl-NL" altLang="nl-NL" sz="2200" dirty="0">
                <a:latin typeface="Calibri" panose="020F0502020204030204" pitchFamily="34" charset="0"/>
                <a:cs typeface="Times New Roman" panose="02020603050405020304" pitchFamily="18" charset="0"/>
              </a:rPr>
              <a:t> flink gegroeid:</a:t>
            </a:r>
            <a:br>
              <a:rPr lang="nl-NL" altLang="nl-NL" sz="2200" dirty="0">
                <a:latin typeface="Calibri" panose="020F0502020204030204" pitchFamily="34" charset="0"/>
                <a:cs typeface="Times New Roman" panose="02020603050405020304" pitchFamily="18" charset="0"/>
              </a:rPr>
            </a:br>
            <a:br>
              <a:rPr lang="nl-NL" altLang="nl-NL" sz="2200" dirty="0">
                <a:latin typeface="Calibri" panose="020F0502020204030204" pitchFamily="34" charset="0"/>
                <a:cs typeface="Times New Roman" panose="02020603050405020304" pitchFamily="18" charset="0"/>
              </a:rPr>
            </a:br>
            <a:r>
              <a:rPr lang="nl-NL" altLang="nl-NL" sz="2200" dirty="0">
                <a:latin typeface="Calibri" panose="020F0502020204030204" pitchFamily="34" charset="0"/>
                <a:cs typeface="Times New Roman" panose="02020603050405020304" pitchFamily="18" charset="0"/>
              </a:rPr>
              <a:t>‘</a:t>
            </a:r>
            <a:r>
              <a:rPr lang="nl-NL" altLang="nl-NL" sz="1600" i="1" dirty="0">
                <a:latin typeface="Calibri" panose="020F0502020204030204" pitchFamily="34" charset="0"/>
                <a:cs typeface="Times New Roman" panose="02020603050405020304" pitchFamily="18" charset="0"/>
              </a:rPr>
              <a:t>In het najaar van 2004 is </a:t>
            </a:r>
            <a:r>
              <a:rPr lang="nl-NL" altLang="nl-NL" sz="1600" i="1" dirty="0" err="1">
                <a:latin typeface="Calibri" panose="020F0502020204030204" pitchFamily="34" charset="0"/>
                <a:cs typeface="Times New Roman" panose="02020603050405020304" pitchFamily="18" charset="0"/>
              </a:rPr>
              <a:t>Mastermath</a:t>
            </a:r>
            <a:r>
              <a:rPr lang="nl-NL" altLang="nl-NL" sz="1600" i="1" dirty="0">
                <a:latin typeface="Calibri" panose="020F0502020204030204" pitchFamily="34" charset="0"/>
                <a:cs typeface="Times New Roman" panose="02020603050405020304" pitchFamily="18" charset="0"/>
              </a:rPr>
              <a:t> begonnen met 11 vakken en 180 ingeschreven studenten. In het voorjaar van 2016 werden er 30 vakken aangeboden onder de vlag van </a:t>
            </a:r>
            <a:r>
              <a:rPr lang="nl-NL" altLang="nl-NL" sz="1600" i="1" dirty="0" err="1">
                <a:latin typeface="Calibri" panose="020F0502020204030204" pitchFamily="34" charset="0"/>
                <a:cs typeface="Times New Roman" panose="02020603050405020304" pitchFamily="18" charset="0"/>
              </a:rPr>
              <a:t>Mastermath</a:t>
            </a:r>
            <a:r>
              <a:rPr lang="nl-NL" altLang="nl-NL" sz="1600" i="1" dirty="0">
                <a:latin typeface="Calibri" panose="020F0502020204030204" pitchFamily="34" charset="0"/>
                <a:cs typeface="Times New Roman" panose="02020603050405020304" pitchFamily="18" charset="0"/>
              </a:rPr>
              <a:t> en stonden er 568 studenten ingeschreven. Het aantal vakken dat een student gemiddeld volgt, is gestegen van 1.5 naar 2.5 vakken per semester’. </a:t>
            </a:r>
            <a:br>
              <a:rPr lang="nl-NL" altLang="nl-NL" sz="1600" i="1" dirty="0">
                <a:latin typeface="Calibri" panose="020F0502020204030204" pitchFamily="34" charset="0"/>
                <a:cs typeface="Times New Roman" panose="02020603050405020304" pitchFamily="18" charset="0"/>
              </a:rPr>
            </a:br>
            <a:br>
              <a:rPr lang="nl-NL" altLang="nl-NL" sz="1600" i="1" dirty="0">
                <a:latin typeface="Calibri" panose="020F0502020204030204" pitchFamily="34" charset="0"/>
                <a:cs typeface="Times New Roman" panose="02020603050405020304" pitchFamily="18" charset="0"/>
              </a:rPr>
            </a:br>
            <a:br>
              <a:rPr lang="nl-NL" altLang="nl-NL" sz="1600" i="1" dirty="0">
                <a:latin typeface="Calibri" panose="020F0502020204030204" pitchFamily="34" charset="0"/>
                <a:cs typeface="Times New Roman" panose="02020603050405020304" pitchFamily="18" charset="0"/>
              </a:rPr>
            </a:br>
            <a:br>
              <a:rPr lang="nl-NL" altLang="nl-NL" sz="1600" i="1" dirty="0">
                <a:latin typeface="Calibri" panose="020F0502020204030204" pitchFamily="34" charset="0"/>
                <a:cs typeface="Times New Roman" panose="02020603050405020304" pitchFamily="18" charset="0"/>
              </a:rPr>
            </a:br>
            <a:br>
              <a:rPr lang="nl-NL" altLang="nl-NL" sz="2200" dirty="0">
                <a:solidFill>
                  <a:srgbClr val="001E00"/>
                </a:solidFill>
              </a:rPr>
            </a:br>
            <a:br>
              <a:rPr lang="nl-NL" altLang="nl-NL" sz="2200" dirty="0">
                <a:solidFill>
                  <a:srgbClr val="001E00"/>
                </a:solidFill>
              </a:rPr>
            </a:br>
            <a:br>
              <a:rPr lang="nl-NL" altLang="nl-NL" sz="2200" dirty="0">
                <a:solidFill>
                  <a:srgbClr val="001E00"/>
                </a:solidFill>
              </a:rPr>
            </a:br>
            <a:br>
              <a:rPr lang="nl-NL" altLang="nl-NL" sz="2200" dirty="0">
                <a:solidFill>
                  <a:srgbClr val="001E00"/>
                </a:solidFill>
              </a:rPr>
            </a:br>
            <a:br>
              <a:rPr lang="nl-NL" altLang="nl-NL" sz="2200" dirty="0">
                <a:solidFill>
                  <a:srgbClr val="001E00"/>
                </a:solidFill>
              </a:rPr>
            </a:br>
            <a:br>
              <a:rPr lang="nl-NL" altLang="nl-NL" sz="1800" dirty="0">
                <a:solidFill>
                  <a:srgbClr val="001E00"/>
                </a:solidFill>
              </a:rPr>
            </a:br>
            <a:br>
              <a:rPr lang="nl-NL" altLang="nl-NL" sz="1800" dirty="0">
                <a:solidFill>
                  <a:srgbClr val="001E00"/>
                </a:solidFill>
              </a:rPr>
            </a:br>
            <a:br>
              <a:rPr lang="nl-NL" altLang="nl-NL" sz="1800" dirty="0">
                <a:solidFill>
                  <a:srgbClr val="001E00"/>
                </a:solidFill>
              </a:rPr>
            </a:br>
            <a:br>
              <a:rPr lang="nl-NL" altLang="nl-NL" sz="1800" dirty="0">
                <a:solidFill>
                  <a:srgbClr val="001E00"/>
                </a:solidFill>
              </a:rPr>
            </a:br>
            <a:br>
              <a:rPr lang="nl-NL" altLang="nl-NL" sz="1800" dirty="0">
                <a:solidFill>
                  <a:srgbClr val="001E00"/>
                </a:solidFill>
              </a:rPr>
            </a:br>
            <a:br>
              <a:rPr lang="nl-NL" altLang="nl-NL" sz="1800" dirty="0">
                <a:solidFill>
                  <a:srgbClr val="001E00"/>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81075" y="516607"/>
            <a:ext cx="4683077" cy="584775"/>
          </a:xfrm>
          <a:prstGeom prst="rect">
            <a:avLst/>
          </a:prstGeom>
          <a:noFill/>
        </p:spPr>
        <p:txBody>
          <a:bodyPr wrap="none" rtlCol="0">
            <a:spAutoFit/>
          </a:bodyPr>
          <a:lstStyle/>
          <a:p>
            <a:r>
              <a:rPr lang="nl-NL" sz="3200" dirty="0">
                <a:solidFill>
                  <a:srgbClr val="0099FF"/>
                </a:solidFill>
              </a:rPr>
              <a:t>Voorbeeld 5: Master Math </a:t>
            </a:r>
          </a:p>
        </p:txBody>
      </p:sp>
    </p:spTree>
    <p:extLst>
      <p:ext uri="{BB962C8B-B14F-4D97-AF65-F5344CB8AC3E}">
        <p14:creationId xmlns:p14="http://schemas.microsoft.com/office/powerpoint/2010/main" val="19461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1524000" y="192730"/>
            <a:ext cx="9353384" cy="7035005"/>
          </a:xfrm>
        </p:spPr>
        <p:txBody>
          <a:bodyPr anchor="t">
            <a:normAutofit fontScale="90000"/>
          </a:bodyPr>
          <a:lstStyle/>
          <a:p>
            <a:pPr>
              <a:lnSpc>
                <a:spcPct val="107000"/>
              </a:lnSpc>
              <a:spcAft>
                <a:spcPts val="800"/>
              </a:spcAft>
            </a:pPr>
            <a:br>
              <a:rPr lang="nl-NL" altLang="nl-NL" sz="4000" dirty="0">
                <a:solidFill>
                  <a:srgbClr val="0099FF"/>
                </a:solidFill>
              </a:rPr>
            </a:br>
            <a:br>
              <a:rPr lang="nl-NL" altLang="nl-NL" sz="4000" dirty="0">
                <a:solidFill>
                  <a:srgbClr val="0099FF"/>
                </a:solidFill>
              </a:rPr>
            </a:br>
            <a:br>
              <a:rPr lang="nl-NL" altLang="nl-NL" sz="1400" dirty="0">
                <a:solidFill>
                  <a:srgbClr val="0099FF"/>
                </a:solidFill>
              </a:rPr>
            </a:br>
            <a:r>
              <a:rPr lang="nl-NL" sz="1800" b="1" dirty="0">
                <a:latin typeface="Calibri" panose="020F0502020204030204" pitchFamily="34" charset="0"/>
                <a:ea typeface="Calibri" panose="020F0502020204030204" pitchFamily="34" charset="0"/>
                <a:cs typeface="Times New Roman" panose="02020603050405020304" pitchFamily="18" charset="0"/>
              </a:rPr>
              <a:t>Landelijk consortium</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De partners in </a:t>
            </a:r>
            <a:r>
              <a:rPr lang="nl-NL" sz="1800" dirty="0" err="1">
                <a:latin typeface="Calibri" panose="020F0502020204030204" pitchFamily="34" charset="0"/>
                <a:ea typeface="Calibri" panose="020F0502020204030204" pitchFamily="34" charset="0"/>
                <a:cs typeface="Times New Roman" panose="02020603050405020304" pitchFamily="18" charset="0"/>
              </a:rPr>
              <a:t>MasterMath</a:t>
            </a:r>
            <a:r>
              <a:rPr lang="nl-NL" sz="1800" dirty="0">
                <a:latin typeface="Calibri" panose="020F0502020204030204" pitchFamily="34" charset="0"/>
                <a:ea typeface="Calibri" panose="020F0502020204030204" pitchFamily="34" charset="0"/>
                <a:cs typeface="Times New Roman" panose="02020603050405020304" pitchFamily="18" charset="0"/>
              </a:rPr>
              <a:t> zijn allen Nederlandse universiteiten dan wel faculteiten van Nederlandse universiteiten met een wiskunde- of technische wiskundeopleiding. Zij werken nauw met elkaar samen op het gebied van onderwijs op master- en PhD-niveau door colleges op (centrale) locaties aan te bieden en de onderwijsadministratie van deze colleges te coördineren. Deze samenwerking vindt plaats onder de werktitel “</a:t>
            </a:r>
            <a:r>
              <a:rPr lang="nl-NL" sz="1800" dirty="0" err="1">
                <a:latin typeface="Calibri" panose="020F0502020204030204" pitchFamily="34" charset="0"/>
                <a:ea typeface="Calibri" panose="020F0502020204030204" pitchFamily="34" charset="0"/>
                <a:cs typeface="Times New Roman" panose="02020603050405020304" pitchFamily="18" charset="0"/>
              </a:rPr>
              <a:t>Mastermath</a:t>
            </a:r>
            <a:r>
              <a:rPr lang="nl-NL" sz="1800" dirty="0">
                <a:latin typeface="Calibri" panose="020F0502020204030204" pitchFamily="34" charset="0"/>
                <a:ea typeface="Calibri" panose="020F0502020204030204" pitchFamily="34" charset="0"/>
                <a:cs typeface="Times New Roman" panose="02020603050405020304" pitchFamily="18" charset="0"/>
              </a:rPr>
              <a:t>".  </a:t>
            </a:r>
            <a:br>
              <a:rPr lang="nl-NL" sz="1800" dirty="0">
                <a:latin typeface="Calibri" panose="020F0502020204030204" pitchFamily="34" charset="0"/>
                <a:ea typeface="Calibri" panose="020F0502020204030204" pitchFamily="34" charset="0"/>
                <a:cs typeface="Times New Roman" panose="02020603050405020304" pitchFamily="18" charset="0"/>
              </a:rPr>
            </a:b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Het consortium bestaat uit: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Universiteit van Amsterdam, Faculteit der Natuurwetenschappen, Wiskunde en Informatica</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Vrije Universiteit Amsterdam, Faculteit der Bètawetenschappen</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Technische Universiteit Delft, Faculteit Elektrotechniek, Wiskunde &amp; Informatica</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Technische Universiteit Eindhoven, Faculteit Wiskunde en Informatica</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Rijksuniversiteit Groningen, </a:t>
            </a:r>
            <a:r>
              <a:rPr lang="nl-NL" sz="1800" dirty="0" err="1">
                <a:latin typeface="Calibri" panose="020F0502020204030204" pitchFamily="34" charset="0"/>
                <a:ea typeface="Calibri" panose="020F0502020204030204" pitchFamily="34" charset="0"/>
                <a:cs typeface="Times New Roman" panose="02020603050405020304" pitchFamily="18" charset="0"/>
              </a:rPr>
              <a:t>Faculty</a:t>
            </a:r>
            <a:r>
              <a:rPr lang="nl-NL" sz="1800" dirty="0">
                <a:latin typeface="Calibri" panose="020F0502020204030204" pitchFamily="34" charset="0"/>
                <a:ea typeface="Calibri" panose="020F0502020204030204" pitchFamily="34" charset="0"/>
                <a:cs typeface="Times New Roman" panose="02020603050405020304" pitchFamily="18" charset="0"/>
              </a:rPr>
              <a:t> of </a:t>
            </a:r>
            <a:r>
              <a:rPr lang="nl-NL" sz="1800" dirty="0" err="1">
                <a:latin typeface="Calibri" panose="020F0502020204030204" pitchFamily="34" charset="0"/>
                <a:ea typeface="Calibri" panose="020F0502020204030204" pitchFamily="34" charset="0"/>
                <a:cs typeface="Times New Roman" panose="02020603050405020304" pitchFamily="18" charset="0"/>
              </a:rPr>
              <a:t>Science</a:t>
            </a:r>
            <a:r>
              <a:rPr lang="nl-NL" sz="1800" dirty="0">
                <a:latin typeface="Calibri" panose="020F0502020204030204" pitchFamily="34" charset="0"/>
                <a:ea typeface="Calibri" panose="020F0502020204030204" pitchFamily="34" charset="0"/>
                <a:cs typeface="Times New Roman" panose="02020603050405020304" pitchFamily="18" charset="0"/>
              </a:rPr>
              <a:t> </a:t>
            </a:r>
            <a:r>
              <a:rPr lang="nl-NL" sz="1800" dirty="0" err="1">
                <a:latin typeface="Calibri" panose="020F0502020204030204" pitchFamily="34" charset="0"/>
                <a:ea typeface="Calibri" panose="020F0502020204030204" pitchFamily="34" charset="0"/>
                <a:cs typeface="Times New Roman" panose="02020603050405020304" pitchFamily="18" charset="0"/>
              </a:rPr>
              <a:t>and</a:t>
            </a:r>
            <a:r>
              <a:rPr lang="nl-NL" sz="1800" dirty="0">
                <a:latin typeface="Calibri" panose="020F0502020204030204" pitchFamily="34" charset="0"/>
                <a:ea typeface="Calibri" panose="020F0502020204030204" pitchFamily="34" charset="0"/>
                <a:cs typeface="Times New Roman" panose="02020603050405020304" pitchFamily="18" charset="0"/>
              </a:rPr>
              <a:t> Engineering</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Universiteit Leiden, Faculteit der Wiskunde en Natuurwetenschappen</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Radboud Universiteit, Faculteit der Natuurwetenschappen, Wiskunde en Informatica</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Universiteit Twente, Faculteit </a:t>
            </a:r>
            <a:r>
              <a:rPr lang="nl-NL" sz="1800" dirty="0" err="1">
                <a:latin typeface="Calibri" panose="020F0502020204030204" pitchFamily="34" charset="0"/>
                <a:ea typeface="Calibri" panose="020F0502020204030204" pitchFamily="34" charset="0"/>
                <a:cs typeface="Times New Roman" panose="02020603050405020304" pitchFamily="18" charset="0"/>
              </a:rPr>
              <a:t>Electrical</a:t>
            </a:r>
            <a:r>
              <a:rPr lang="nl-NL" sz="1800" dirty="0">
                <a:latin typeface="Calibri" panose="020F0502020204030204" pitchFamily="34" charset="0"/>
                <a:ea typeface="Calibri" panose="020F0502020204030204" pitchFamily="34" charset="0"/>
                <a:cs typeface="Times New Roman" panose="02020603050405020304" pitchFamily="18" charset="0"/>
              </a:rPr>
              <a:t> Engineering, </a:t>
            </a:r>
            <a:r>
              <a:rPr lang="nl-NL" sz="1800" dirty="0" err="1">
                <a:latin typeface="Calibri" panose="020F0502020204030204" pitchFamily="34" charset="0"/>
                <a:ea typeface="Calibri" panose="020F0502020204030204" pitchFamily="34" charset="0"/>
                <a:cs typeface="Times New Roman" panose="02020603050405020304" pitchFamily="18" charset="0"/>
              </a:rPr>
              <a:t>Mathematics</a:t>
            </a:r>
            <a:r>
              <a:rPr lang="nl-NL" sz="1800" dirty="0">
                <a:latin typeface="Calibri" panose="020F0502020204030204" pitchFamily="34" charset="0"/>
                <a:ea typeface="Calibri" panose="020F0502020204030204" pitchFamily="34" charset="0"/>
                <a:cs typeface="Times New Roman" panose="02020603050405020304" pitchFamily="18" charset="0"/>
              </a:rPr>
              <a:t> </a:t>
            </a:r>
            <a:r>
              <a:rPr lang="nl-NL" sz="1800" dirty="0" err="1">
                <a:latin typeface="Calibri" panose="020F0502020204030204" pitchFamily="34" charset="0"/>
                <a:ea typeface="Calibri" panose="020F0502020204030204" pitchFamily="34" charset="0"/>
                <a:cs typeface="Times New Roman" panose="02020603050405020304" pitchFamily="18" charset="0"/>
              </a:rPr>
              <a:t>and</a:t>
            </a:r>
            <a:r>
              <a:rPr lang="nl-NL" sz="1800" dirty="0">
                <a:latin typeface="Calibri" panose="020F0502020204030204" pitchFamily="34" charset="0"/>
                <a:ea typeface="Calibri" panose="020F0502020204030204" pitchFamily="34" charset="0"/>
                <a:cs typeface="Times New Roman" panose="02020603050405020304" pitchFamily="18" charset="0"/>
              </a:rPr>
              <a:t> Computer </a:t>
            </a:r>
            <a:r>
              <a:rPr lang="nl-NL" sz="1800" dirty="0" err="1">
                <a:latin typeface="Calibri" panose="020F0502020204030204" pitchFamily="34" charset="0"/>
                <a:ea typeface="Calibri" panose="020F0502020204030204" pitchFamily="34" charset="0"/>
                <a:cs typeface="Times New Roman" panose="02020603050405020304" pitchFamily="18" charset="0"/>
              </a:rPr>
              <a:t>Science</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latin typeface="Calibri" panose="020F0502020204030204" pitchFamily="34" charset="0"/>
                <a:ea typeface="Calibri" panose="020F0502020204030204" pitchFamily="34" charset="0"/>
                <a:cs typeface="Times New Roman" panose="02020603050405020304" pitchFamily="18" charset="0"/>
              </a:rPr>
              <a:t>Universiteit Utrecht, Faculteit </a:t>
            </a:r>
            <a:r>
              <a:rPr lang="nl-NL" sz="1800" dirty="0" err="1">
                <a:latin typeface="Calibri" panose="020F0502020204030204" pitchFamily="34" charset="0"/>
                <a:ea typeface="Calibri" panose="020F0502020204030204" pitchFamily="34" charset="0"/>
                <a:cs typeface="Times New Roman" panose="02020603050405020304" pitchFamily="18" charset="0"/>
              </a:rPr>
              <a:t>Betawetenschappen</a:t>
            </a:r>
            <a:br>
              <a:rPr lang="nl-NL" sz="1800" dirty="0">
                <a:latin typeface="Calibri" panose="020F0502020204030204" pitchFamily="34" charset="0"/>
                <a:ea typeface="Calibri" panose="020F0502020204030204" pitchFamily="34" charset="0"/>
                <a:cs typeface="Times New Roman" panose="02020603050405020304" pitchFamily="18" charset="0"/>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24000" y="519873"/>
            <a:ext cx="4683077" cy="584775"/>
          </a:xfrm>
          <a:prstGeom prst="rect">
            <a:avLst/>
          </a:prstGeom>
          <a:noFill/>
        </p:spPr>
        <p:txBody>
          <a:bodyPr wrap="none" rtlCol="0">
            <a:spAutoFit/>
          </a:bodyPr>
          <a:lstStyle/>
          <a:p>
            <a:r>
              <a:rPr lang="nl-NL" sz="3200" dirty="0">
                <a:solidFill>
                  <a:srgbClr val="0099FF"/>
                </a:solidFill>
              </a:rPr>
              <a:t>Voorbeeld 5:  Master Math</a:t>
            </a:r>
          </a:p>
        </p:txBody>
      </p:sp>
    </p:spTree>
    <p:extLst>
      <p:ext uri="{BB962C8B-B14F-4D97-AF65-F5344CB8AC3E}">
        <p14:creationId xmlns:p14="http://schemas.microsoft.com/office/powerpoint/2010/main" val="330526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1267991" y="905777"/>
            <a:ext cx="9878171" cy="5379139"/>
          </a:xfrm>
        </p:spPr>
        <p:txBody>
          <a:bodyPr anchor="t">
            <a:normAutofit fontScale="90000"/>
          </a:bodyPr>
          <a:lstStyle/>
          <a:p>
            <a:pPr marL="228600">
              <a:lnSpc>
                <a:spcPct val="107000"/>
              </a:lnSpc>
              <a:spcAft>
                <a:spcPts val="800"/>
              </a:spcAft>
            </a:pPr>
            <a:r>
              <a:rPr lang="nl-NL" sz="1600" b="1" dirty="0">
                <a:latin typeface="Calibri" panose="020F0502020204030204" pitchFamily="34" charset="0"/>
                <a:ea typeface="Calibri" panose="020F0502020204030204" pitchFamily="34" charset="0"/>
                <a:cs typeface="Times New Roman" panose="02020603050405020304" pitchFamily="18" charset="0"/>
              </a:rPr>
              <a:t>Doel samenwerking</a:t>
            </a:r>
            <a:br>
              <a:rPr lang="nl-NL" sz="1600" dirty="0">
                <a:latin typeface="Calibri" panose="020F0502020204030204" pitchFamily="34" charset="0"/>
                <a:ea typeface="Calibri" panose="020F0502020204030204" pitchFamily="34" charset="0"/>
                <a:cs typeface="Times New Roman" panose="02020603050405020304" pitchFamily="18" charset="0"/>
              </a:rPr>
            </a:b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a:latin typeface="Calibri" panose="020F0502020204030204" pitchFamily="34" charset="0"/>
                <a:ea typeface="Calibri" panose="020F0502020204030204" pitchFamily="34" charset="0"/>
                <a:cs typeface="Times New Roman" panose="02020603050405020304" pitchFamily="18" charset="0"/>
              </a:rPr>
              <a:t>Het doel van </a:t>
            </a:r>
            <a:r>
              <a:rPr lang="nl-NL" sz="1600" dirty="0" err="1">
                <a:latin typeface="Calibri" panose="020F0502020204030204" pitchFamily="34" charset="0"/>
                <a:ea typeface="Calibri" panose="020F0502020204030204" pitchFamily="34" charset="0"/>
                <a:cs typeface="Times New Roman" panose="02020603050405020304" pitchFamily="18" charset="0"/>
              </a:rPr>
              <a:t>Mastermath</a:t>
            </a:r>
            <a:r>
              <a:rPr lang="nl-NL" sz="1600" dirty="0">
                <a:latin typeface="Calibri" panose="020F0502020204030204" pitchFamily="34" charset="0"/>
                <a:ea typeface="Calibri" panose="020F0502020204030204" pitchFamily="34" charset="0"/>
                <a:cs typeface="Times New Roman" panose="02020603050405020304" pitchFamily="18" charset="0"/>
              </a:rPr>
              <a:t> is het faciliteren van de samenwerking tussen de aaneengesloten universiteiten resp. faculteiten. </a:t>
            </a:r>
            <a:br>
              <a:rPr lang="nl-NL" sz="1600" dirty="0">
                <a:latin typeface="Calibri" panose="020F0502020204030204" pitchFamily="34" charset="0"/>
                <a:ea typeface="Calibri" panose="020F0502020204030204" pitchFamily="34" charset="0"/>
                <a:cs typeface="Times New Roman" panose="02020603050405020304" pitchFamily="18" charset="0"/>
              </a:rPr>
            </a:b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err="1">
                <a:latin typeface="Calibri" panose="020F0502020204030204" pitchFamily="34" charset="0"/>
                <a:ea typeface="Calibri" panose="020F0502020204030204" pitchFamily="34" charset="0"/>
                <a:cs typeface="Times New Roman" panose="02020603050405020304" pitchFamily="18" charset="0"/>
              </a:rPr>
              <a:t>Mastermath</a:t>
            </a:r>
            <a:r>
              <a:rPr lang="nl-NL" sz="1600" dirty="0">
                <a:latin typeface="Calibri" panose="020F0502020204030204" pitchFamily="34" charset="0"/>
                <a:ea typeface="Calibri" panose="020F0502020204030204" pitchFamily="34" charset="0"/>
                <a:cs typeface="Times New Roman" panose="02020603050405020304" pitchFamily="18" charset="0"/>
              </a:rPr>
              <a:t> ondersteunt in de uitoefening van de opleidingstaak van de universiteiten, in het waarborgen van een kwalitatief goed en gespecialiseerd landelijk aanbod binnen het master- en PhD-onderwijs op het gebied van de wiskunde door de aangesloten universiteiten. Hiertoe faciliteert en coördineert </a:t>
            </a:r>
            <a:r>
              <a:rPr lang="nl-NL" sz="1600" dirty="0" err="1">
                <a:latin typeface="Calibri" panose="020F0502020204030204" pitchFamily="34" charset="0"/>
                <a:ea typeface="Calibri" panose="020F0502020204030204" pitchFamily="34" charset="0"/>
                <a:cs typeface="Times New Roman" panose="02020603050405020304" pitchFamily="18" charset="0"/>
              </a:rPr>
              <a:t>Mastermath</a:t>
            </a:r>
            <a:r>
              <a:rPr lang="nl-NL" sz="1600" dirty="0">
                <a:latin typeface="Calibri" panose="020F0502020204030204" pitchFamily="34" charset="0"/>
                <a:ea typeface="Calibri" panose="020F0502020204030204" pitchFamily="34" charset="0"/>
                <a:cs typeface="Times New Roman" panose="02020603050405020304" pitchFamily="18" charset="0"/>
              </a:rPr>
              <a:t> een landelijk aanbod binnen het master- en PhD-onderwijs op het gebied van de wiskunde, alsmede landelijke activiteiten op dit gebied. </a:t>
            </a:r>
            <a:br>
              <a:rPr lang="nl-NL" sz="1600" dirty="0">
                <a:latin typeface="Calibri" panose="020F0502020204030204" pitchFamily="34" charset="0"/>
                <a:ea typeface="Calibri" panose="020F0502020204030204" pitchFamily="34" charset="0"/>
                <a:cs typeface="Times New Roman" panose="02020603050405020304" pitchFamily="18" charset="0"/>
              </a:rPr>
            </a:b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a:latin typeface="Calibri" panose="020F0502020204030204" pitchFamily="34" charset="0"/>
                <a:ea typeface="Calibri" panose="020F0502020204030204" pitchFamily="34" charset="0"/>
                <a:cs typeface="Times New Roman" panose="02020603050405020304" pitchFamily="18" charset="0"/>
              </a:rPr>
              <a:t>De belangrijkste doelen van de partijen bij deze samenwerking zijn daarnaast: </a:t>
            </a:r>
            <a:br>
              <a:rPr lang="nl-NL" sz="1600" dirty="0">
                <a:latin typeface="Calibri" panose="020F0502020204030204" pitchFamily="34" charset="0"/>
                <a:ea typeface="Calibri" panose="020F0502020204030204" pitchFamily="34" charset="0"/>
                <a:cs typeface="Times New Roman" panose="02020603050405020304" pitchFamily="18" charset="0"/>
              </a:rPr>
            </a:b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a:latin typeface="Calibri" panose="020F0502020204030204" pitchFamily="34" charset="0"/>
                <a:ea typeface="Calibri" panose="020F0502020204030204" pitchFamily="34" charset="0"/>
                <a:cs typeface="Times New Roman" panose="02020603050405020304" pitchFamily="18" charset="0"/>
              </a:rPr>
              <a:t>1. hogere kwaliteit van het onderwijs: </a:t>
            </a:r>
            <a:r>
              <a:rPr lang="nl-NL" sz="1300" dirty="0">
                <a:latin typeface="Calibri" panose="020F0502020204030204" pitchFamily="34" charset="0"/>
                <a:ea typeface="Calibri" panose="020F0502020204030204" pitchFamily="34" charset="0"/>
                <a:cs typeface="Times New Roman" panose="02020603050405020304" pitchFamily="18" charset="0"/>
              </a:rPr>
              <a:t>de landelijke samenwerking van de master- en PhD-opleidingen biedt de garantie dat de student altijd het beste landelijk beschikbare onderwijs aangeboden krijgt;</a:t>
            </a:r>
            <a:br>
              <a:rPr lang="nl-NL" sz="1300" dirty="0">
                <a:latin typeface="Calibri" panose="020F0502020204030204" pitchFamily="34" charset="0"/>
                <a:ea typeface="Calibri" panose="020F0502020204030204" pitchFamily="34" charset="0"/>
                <a:cs typeface="Times New Roman" panose="02020603050405020304" pitchFamily="18" charset="0"/>
              </a:rPr>
            </a:br>
            <a:br>
              <a:rPr lang="nl-NL" sz="1300" i="1" dirty="0">
                <a:latin typeface="Calibri" panose="020F0502020204030204" pitchFamily="34" charset="0"/>
                <a:ea typeface="Calibri" panose="020F0502020204030204" pitchFamily="34" charset="0"/>
                <a:cs typeface="Times New Roman" panose="02020603050405020304" pitchFamily="18" charset="0"/>
              </a:rPr>
            </a:br>
            <a:r>
              <a:rPr lang="nl-NL" sz="1300" i="1" dirty="0">
                <a:latin typeface="Calibri" panose="020F0502020204030204" pitchFamily="34" charset="0"/>
                <a:ea typeface="Calibri" panose="020F0502020204030204" pitchFamily="34" charset="0"/>
                <a:cs typeface="Times New Roman" panose="02020603050405020304" pitchFamily="18" charset="0"/>
              </a:rPr>
              <a:t>2. </a:t>
            </a:r>
            <a:r>
              <a:rPr lang="nl-NL" sz="1600" dirty="0">
                <a:latin typeface="Calibri" panose="020F0502020204030204" pitchFamily="34" charset="0"/>
                <a:ea typeface="Calibri" panose="020F0502020204030204" pitchFamily="34" charset="0"/>
                <a:cs typeface="Times New Roman" panose="02020603050405020304" pitchFamily="18" charset="0"/>
              </a:rPr>
              <a:t>interactie tussen studenten vanuit de verschillende instellingen. </a:t>
            </a:r>
            <a:r>
              <a:rPr lang="nl-NL" sz="1300" dirty="0">
                <a:latin typeface="Calibri" panose="020F0502020204030204" pitchFamily="34" charset="0"/>
                <a:cs typeface="Times New Roman" panose="02020603050405020304" pitchFamily="18" charset="0"/>
              </a:rPr>
              <a:t>Door het landelijk onderwijs leert de student meer studiegenoten onder de wiskundestudenten kennen;</a:t>
            </a:r>
            <a:br>
              <a:rPr lang="nl-NL" sz="1300" dirty="0">
                <a:latin typeface="Calibri" panose="020F0502020204030204" pitchFamily="34" charset="0"/>
                <a:cs typeface="Times New Roman" panose="02020603050405020304" pitchFamily="18" charset="0"/>
              </a:rPr>
            </a:br>
            <a:r>
              <a:rPr lang="nl-NL" sz="1300" dirty="0">
                <a:latin typeface="Calibri" panose="020F0502020204030204" pitchFamily="34" charset="0"/>
                <a:cs typeface="Times New Roman" panose="02020603050405020304" pitchFamily="18" charset="0"/>
              </a:rPr>
              <a:t> </a:t>
            </a: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a:latin typeface="Calibri" panose="020F0502020204030204" pitchFamily="34" charset="0"/>
                <a:ea typeface="Calibri" panose="020F0502020204030204" pitchFamily="34" charset="0"/>
                <a:cs typeface="Times New Roman" panose="02020603050405020304" pitchFamily="18" charset="0"/>
              </a:rPr>
              <a:t>3. inzicht in het landelijk potentieel van PhD-kandidaten. </a:t>
            </a:r>
            <a:r>
              <a:rPr lang="nl-NL" sz="1300" dirty="0">
                <a:latin typeface="Calibri" panose="020F0502020204030204" pitchFamily="34" charset="0"/>
                <a:cs typeface="Times New Roman" panose="02020603050405020304" pitchFamily="18" charset="0"/>
              </a:rPr>
              <a:t>Zowel docenten als studenten krijgen een ruimere blik op de mogelijkheden in verband met een promotie;</a:t>
            </a:r>
            <a:br>
              <a:rPr lang="nl-NL" sz="1300" dirty="0">
                <a:latin typeface="Calibri" panose="020F0502020204030204" pitchFamily="34" charset="0"/>
                <a:cs typeface="Times New Roman" panose="02020603050405020304" pitchFamily="18" charset="0"/>
              </a:rPr>
            </a:br>
            <a:r>
              <a:rPr lang="nl-NL" sz="1300" dirty="0">
                <a:latin typeface="Calibri" panose="020F0502020204030204" pitchFamily="34" charset="0"/>
                <a:cs typeface="Times New Roman" panose="02020603050405020304" pitchFamily="18" charset="0"/>
              </a:rPr>
              <a:t> </a:t>
            </a:r>
            <a:br>
              <a:rPr lang="nl-NL" sz="1600" dirty="0">
                <a:latin typeface="Calibri" panose="020F0502020204030204" pitchFamily="34" charset="0"/>
                <a:ea typeface="Calibri" panose="020F0502020204030204" pitchFamily="34" charset="0"/>
                <a:cs typeface="Times New Roman" panose="02020603050405020304" pitchFamily="18" charset="0"/>
              </a:rPr>
            </a:br>
            <a:r>
              <a:rPr lang="nl-NL" sz="1600" dirty="0">
                <a:latin typeface="Calibri" panose="020F0502020204030204" pitchFamily="34" charset="0"/>
                <a:ea typeface="Calibri" panose="020F0502020204030204" pitchFamily="34" charset="0"/>
                <a:cs typeface="Times New Roman" panose="02020603050405020304" pitchFamily="18" charset="0"/>
              </a:rPr>
              <a:t>4. verbreden instroom:  </a:t>
            </a:r>
            <a:r>
              <a:rPr lang="nl-NL" sz="1300" dirty="0">
                <a:latin typeface="Calibri" panose="020F0502020204030204" pitchFamily="34" charset="0"/>
                <a:cs typeface="Times New Roman" panose="02020603050405020304" pitchFamily="18" charset="0"/>
              </a:rPr>
              <a:t>het (doen) verzorgen en organiseren van bijscholingscursussen voor (aankomende) leraren wiskunde en ondersteuning aan docenten en leraren wiskunde die geen onderdeel uitmaken van het reguliere onderwijsaanbod van de aangesloten universiteiten.</a:t>
            </a:r>
            <a:br>
              <a:rPr lang="nl-NL" sz="1300" dirty="0">
                <a:latin typeface="Calibri" panose="020F0502020204030204" pitchFamily="34" charset="0"/>
                <a:cs typeface="Times New Roman" panose="02020603050405020304" pitchFamily="18" charset="0"/>
              </a:rPr>
            </a:br>
            <a:br>
              <a:rPr lang="nl-NL" sz="1300" dirty="0">
                <a:latin typeface="Calibri" panose="020F0502020204030204" pitchFamily="34" charset="0"/>
                <a:cs typeface="Times New Roman" panose="02020603050405020304" pitchFamily="18" charset="0"/>
              </a:rPr>
            </a:br>
            <a:br>
              <a:rPr lang="nl-NL" sz="1200" dirty="0">
                <a:latin typeface="Calibri" panose="020F0502020204030204" pitchFamily="34" charset="0"/>
                <a:ea typeface="Calibri" panose="020F0502020204030204" pitchFamily="34" charset="0"/>
                <a:cs typeface="Times New Roman" panose="02020603050405020304" pitchFamily="18" charset="0"/>
              </a:rPr>
            </a:br>
            <a:br>
              <a:rPr lang="nl-NL" altLang="nl-NL" sz="1200" dirty="0">
                <a:solidFill>
                  <a:srgbClr val="0099FF"/>
                </a:solidFill>
              </a:rPr>
            </a:br>
            <a:br>
              <a:rPr lang="nl-NL" altLang="nl-NL" sz="1200" dirty="0">
                <a:solidFill>
                  <a:srgbClr val="0099FF"/>
                </a:solidFill>
              </a:rPr>
            </a:br>
            <a:br>
              <a:rPr lang="nl-NL" altLang="nl-NL" sz="1200" dirty="0">
                <a:solidFill>
                  <a:srgbClr val="0099FF"/>
                </a:solidFill>
              </a:rPr>
            </a:br>
            <a:br>
              <a:rPr lang="nl-NL" altLang="nl-NL" sz="1200" dirty="0">
                <a:solidFill>
                  <a:srgbClr val="0099FF"/>
                </a:solidFill>
              </a:rPr>
            </a:br>
            <a:br>
              <a:rPr lang="nl-NL" altLang="nl-NL" sz="1200" dirty="0">
                <a:solidFill>
                  <a:srgbClr val="001E28"/>
                </a:solidFill>
              </a:rPr>
            </a:br>
            <a:br>
              <a:rPr lang="nl-NL" altLang="nl-NL" sz="1200" dirty="0">
                <a:solidFill>
                  <a:srgbClr val="001E28"/>
                </a:solidFill>
              </a:rPr>
            </a:br>
            <a:br>
              <a:rPr lang="nl-NL" altLang="nl-NL" sz="1200" dirty="0">
                <a:solidFill>
                  <a:srgbClr val="001E28"/>
                </a:solidFill>
              </a:rPr>
            </a:br>
            <a:br>
              <a:rPr lang="nl-NL" altLang="nl-NL" sz="1200" dirty="0">
                <a:solidFill>
                  <a:srgbClr val="001E28"/>
                </a:solidFill>
              </a:rPr>
            </a:br>
            <a:br>
              <a:rPr lang="nl-NL" altLang="nl-NL" sz="12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524000" y="258760"/>
            <a:ext cx="4683077" cy="584775"/>
          </a:xfrm>
          <a:prstGeom prst="rect">
            <a:avLst/>
          </a:prstGeom>
          <a:noFill/>
        </p:spPr>
        <p:txBody>
          <a:bodyPr wrap="none" rtlCol="0">
            <a:spAutoFit/>
          </a:bodyPr>
          <a:lstStyle/>
          <a:p>
            <a:r>
              <a:rPr lang="nl-NL" sz="3200" dirty="0">
                <a:solidFill>
                  <a:srgbClr val="0099FF"/>
                </a:solidFill>
              </a:rPr>
              <a:t>Voorbeeld 5: Master Math </a:t>
            </a:r>
          </a:p>
        </p:txBody>
      </p:sp>
    </p:spTree>
    <p:extLst>
      <p:ext uri="{BB962C8B-B14F-4D97-AF65-F5344CB8AC3E}">
        <p14:creationId xmlns:p14="http://schemas.microsoft.com/office/powerpoint/2010/main" val="182104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466374" y="398980"/>
            <a:ext cx="4683077" cy="584775"/>
          </a:xfrm>
          <a:prstGeom prst="rect">
            <a:avLst/>
          </a:prstGeom>
          <a:noFill/>
        </p:spPr>
        <p:txBody>
          <a:bodyPr wrap="none" rtlCol="0">
            <a:spAutoFit/>
          </a:bodyPr>
          <a:lstStyle/>
          <a:p>
            <a:r>
              <a:rPr lang="nl-NL" sz="3200" dirty="0">
                <a:solidFill>
                  <a:srgbClr val="0099FF"/>
                </a:solidFill>
              </a:rPr>
              <a:t>Voorbeeld 5: Master Math </a:t>
            </a:r>
          </a:p>
        </p:txBody>
      </p:sp>
      <p:sp>
        <p:nvSpPr>
          <p:cNvPr id="7" name="Tekstvak 6">
            <a:extLst>
              <a:ext uri="{FF2B5EF4-FFF2-40B4-BE49-F238E27FC236}">
                <a16:creationId xmlns:a16="http://schemas.microsoft.com/office/drawing/2014/main" id="{580F8287-719B-4395-9955-9399122C3C57}"/>
              </a:ext>
            </a:extLst>
          </p:cNvPr>
          <p:cNvSpPr txBox="1"/>
          <p:nvPr/>
        </p:nvSpPr>
        <p:spPr>
          <a:xfrm>
            <a:off x="1478432" y="1178975"/>
            <a:ext cx="8001653" cy="4513800"/>
          </a:xfrm>
          <a:prstGeom prst="rect">
            <a:avLst/>
          </a:prstGeom>
          <a:noFill/>
        </p:spPr>
        <p:txBody>
          <a:bodyPr wrap="square">
            <a:spAutoFit/>
          </a:bodyPr>
          <a:lstStyle/>
          <a:p>
            <a:pPr>
              <a:lnSpc>
                <a:spcPct val="107000"/>
              </a:lnSpc>
              <a:spcAft>
                <a:spcPts val="800"/>
              </a:spcAft>
            </a:pPr>
            <a:r>
              <a:rPr lang="nl-NL" sz="1400" b="1" dirty="0">
                <a:latin typeface="Calibri" panose="020F0502020204030204" pitchFamily="34" charset="0"/>
                <a:ea typeface="Calibri" panose="020F0502020204030204" pitchFamily="34" charset="0"/>
                <a:cs typeface="Times New Roman" panose="02020603050405020304" pitchFamily="18" charset="0"/>
              </a:rPr>
              <a:t>Succesfactoren</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Noodzaak om samen te werken gezien de schaarste expertise en omvang instroom</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Gezamenlijke ambitie (kwaliteit </a:t>
            </a:r>
            <a:r>
              <a:rPr lang="nl-NL" sz="1400" dirty="0" err="1">
                <a:latin typeface="Calibri" panose="020F0502020204030204" pitchFamily="34" charset="0"/>
                <a:ea typeface="Calibri" panose="020F0502020204030204" pitchFamily="34" charset="0"/>
                <a:cs typeface="Times New Roman" panose="02020603050405020304" pitchFamily="18" charset="0"/>
              </a:rPr>
              <a:t>wiskunde-onderwijs</a:t>
            </a:r>
            <a:r>
              <a:rPr lang="nl-NL" sz="14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Jarenlange samenwerking door inhoudelijk betrokkenen, nu geformaliseerd</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Belang vanuit ministerie</a:t>
            </a:r>
          </a:p>
          <a:p>
            <a:pPr marL="342900" indent="-342900">
              <a:lnSpc>
                <a:spcPct val="107000"/>
              </a:lnSpc>
              <a:spcAft>
                <a:spcPts val="800"/>
              </a:spcAft>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Goed gedefinieerd en permanent mede-eigenaarschap van elke universiteit (van facultaire vakgroepen tot opleidingsdirecties, opleidingscommissies en examencommissies)</a:t>
            </a:r>
          </a:p>
          <a:p>
            <a:pPr>
              <a:lnSpc>
                <a:spcPct val="107000"/>
              </a:lnSpc>
              <a:spcAft>
                <a:spcPts val="800"/>
              </a:spcAft>
            </a:pPr>
            <a:r>
              <a:rPr lang="nl-NL" sz="1400" b="1" dirty="0">
                <a:latin typeface="Calibri" panose="020F0502020204030204" pitchFamily="34" charset="0"/>
                <a:ea typeface="Calibri" panose="020F0502020204030204" pitchFamily="34" charset="0"/>
                <a:cs typeface="Times New Roman" panose="02020603050405020304" pitchFamily="18" charset="0"/>
              </a:rPr>
              <a:t>Aandachtspunten samenwerking</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Zorg van universiteiten die niet in het centrum van het land zitten dat te veel studenten naar andere locaties gaan voor onderwijs</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Synchronisatie omvang cursussen (nu allemaal 8 EC) en dagen waarop deze gegeven worden</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Afspraken over tijdslot en locaties waarop de cursussen plaatsvinden</a:t>
            </a:r>
          </a:p>
          <a:p>
            <a:pPr marL="34290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Verdelen van lusten en lasten (rekening houden met rouleren sturende taken en rouleren locaties)</a:t>
            </a:r>
          </a:p>
          <a:p>
            <a:pPr marL="342900" indent="-342900">
              <a:lnSpc>
                <a:spcPct val="107000"/>
              </a:lnSpc>
              <a:spcAft>
                <a:spcPts val="800"/>
              </a:spcAft>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Zorgen voor studeerbaarheid en </a:t>
            </a:r>
            <a:r>
              <a:rPr lang="nl-NL" sz="1400" dirty="0" err="1">
                <a:latin typeface="Calibri" panose="020F0502020204030204" pitchFamily="34" charset="0"/>
                <a:ea typeface="Calibri" panose="020F0502020204030204" pitchFamily="34" charset="0"/>
                <a:cs typeface="Times New Roman" panose="02020603050405020304" pitchFamily="18" charset="0"/>
              </a:rPr>
              <a:t>combinatie-mogelijkheden</a:t>
            </a:r>
            <a:r>
              <a:rPr lang="nl-NL" sz="1400" dirty="0">
                <a:latin typeface="Calibri" panose="020F0502020204030204" pitchFamily="34" charset="0"/>
                <a:ea typeface="Calibri" panose="020F0502020204030204" pitchFamily="34" charset="0"/>
                <a:cs typeface="Times New Roman" panose="02020603050405020304" pitchFamily="18" charset="0"/>
              </a:rPr>
              <a:t> (cursussen uit 1 vakgebied gespreid aanbieden bijvoorbeeld). </a:t>
            </a:r>
          </a:p>
          <a:p>
            <a:pPr marL="342900" indent="-342900">
              <a:lnSpc>
                <a:spcPct val="107000"/>
              </a:lnSpc>
              <a:spcAft>
                <a:spcPts val="800"/>
              </a:spcAft>
              <a:buFont typeface="Calibri" panose="020F0502020204030204" pitchFamily="34" charset="0"/>
              <a:buChar char="-"/>
            </a:pPr>
            <a:endParaRPr lang="nl-NL" sz="1400" dirty="0">
              <a:ea typeface="Calibri" panose="020F0502020204030204" pitchFamily="34" charset="0"/>
              <a:cs typeface="Times New Roman" panose="02020603050405020304" pitchFamily="18" charset="0"/>
            </a:endParaRPr>
          </a:p>
          <a:p>
            <a:pPr>
              <a:lnSpc>
                <a:spcPct val="107000"/>
              </a:lnSpc>
              <a:spcAft>
                <a:spcPts val="800"/>
              </a:spcAft>
            </a:pPr>
            <a:r>
              <a:rPr lang="nl-NL" sz="1400" dirty="0">
                <a:latin typeface="Calibri" panose="020F0502020204030204" pitchFamily="34" charset="0"/>
                <a:ea typeface="Calibri" panose="020F0502020204030204" pitchFamily="34" charset="0"/>
                <a:cs typeface="Times New Roman" panose="02020603050405020304" pitchFamily="18" charset="0"/>
              </a:rPr>
              <a:t>Inmiddels is er ook een samenwerkingsverband rondom talen:  </a:t>
            </a:r>
            <a:r>
              <a:rPr lang="nl-NL" sz="1400" dirty="0" err="1">
                <a:latin typeface="Calibri" panose="020F0502020204030204" pitchFamily="34" charset="0"/>
                <a:ea typeface="Calibri" panose="020F0502020204030204" pitchFamily="34" charset="0"/>
                <a:cs typeface="Times New Roman" panose="02020603050405020304" pitchFamily="18" charset="0"/>
              </a:rPr>
              <a:t>MasterLanguage</a:t>
            </a:r>
            <a:r>
              <a:rPr lang="nl-NL"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Titel 1">
            <a:extLst>
              <a:ext uri="{FF2B5EF4-FFF2-40B4-BE49-F238E27FC236}">
                <a16:creationId xmlns:a16="http://schemas.microsoft.com/office/drawing/2014/main" id="{748EED14-565E-4EB3-8207-6E72514435A7}"/>
              </a:ext>
            </a:extLst>
          </p:cNvPr>
          <p:cNvSpPr txBox="1">
            <a:spLocks/>
          </p:cNvSpPr>
          <p:nvPr/>
        </p:nvSpPr>
        <p:spPr>
          <a:xfrm>
            <a:off x="2336802" y="241059"/>
            <a:ext cx="8229600" cy="5708650"/>
          </a:xfrm>
          <a:prstGeom prst="rect">
            <a:avLst/>
          </a:prstGeom>
        </p:spPr>
        <p:txBody>
          <a:bodyPr vert="horz" lIns="91440" tIns="45720" rIns="91440" bIns="45720" rtlCol="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altLang="nl-NL" sz="4000">
                <a:solidFill>
                  <a:srgbClr val="0099FF"/>
                </a:solidFill>
              </a:rPr>
            </a:br>
            <a:br>
              <a:rPr lang="nl-NL" altLang="nl-NL" sz="4000">
                <a:solidFill>
                  <a:srgbClr val="0099FF"/>
                </a:solidFill>
              </a:rPr>
            </a:br>
            <a:br>
              <a:rPr lang="nl-NL" altLang="nl-NL" sz="4000">
                <a:solidFill>
                  <a:srgbClr val="0099FF"/>
                </a:solidFill>
              </a:rPr>
            </a:br>
            <a:br>
              <a:rPr lang="nl-NL" altLang="nl-NL" sz="4000">
                <a:solidFill>
                  <a:srgbClr val="0099FF"/>
                </a:solidFill>
              </a:rPr>
            </a:br>
            <a:br>
              <a:rPr lang="nl-NL" altLang="nl-NL" sz="4000">
                <a:solidFill>
                  <a:srgbClr val="0099FF"/>
                </a:solidFill>
              </a:rPr>
            </a:br>
            <a:br>
              <a:rPr lang="nl-NL" altLang="nl-NL" sz="4000">
                <a:solidFill>
                  <a:srgbClr val="0099FF"/>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sz="2000"/>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br>
              <a:rPr lang="nl-NL" altLang="nl-NL" sz="2800">
                <a:solidFill>
                  <a:srgbClr val="001E28"/>
                </a:solidFill>
              </a:rPr>
            </a:br>
            <a:endParaRPr lang="nl-NL" altLang="nl-NL" sz="1600" dirty="0">
              <a:solidFill>
                <a:srgbClr val="001E28"/>
              </a:solidFill>
            </a:endParaRPr>
          </a:p>
        </p:txBody>
      </p:sp>
    </p:spTree>
    <p:extLst>
      <p:ext uri="{BB962C8B-B14F-4D97-AF65-F5344CB8AC3E}">
        <p14:creationId xmlns:p14="http://schemas.microsoft.com/office/powerpoint/2010/main" val="433489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sp>
        <p:nvSpPr>
          <p:cNvPr id="12291" name="Titel 1"/>
          <p:cNvSpPr>
            <a:spLocks noGrp="1"/>
          </p:cNvSpPr>
          <p:nvPr>
            <p:ph type="title"/>
          </p:nvPr>
        </p:nvSpPr>
        <p:spPr>
          <a:xfrm>
            <a:off x="2184402" y="88659"/>
            <a:ext cx="8229600" cy="5708650"/>
          </a:xfrm>
        </p:spPr>
        <p:txBody>
          <a:bodyPr anchor="t">
            <a:normAutofit fontScale="90000"/>
          </a:bodyPr>
          <a:lstStyle/>
          <a:p>
            <a:pPr algn="l" eaLnBrk="1" hangingPunct="1"/>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4000" dirty="0">
                <a:solidFill>
                  <a:srgbClr val="0099FF"/>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sz="2000" dirty="0"/>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br>
              <a:rPr lang="nl-NL" altLang="nl-NL" sz="2800" dirty="0">
                <a:solidFill>
                  <a:srgbClr val="001E28"/>
                </a:solidFill>
              </a:rPr>
            </a:br>
            <a:endParaRPr lang="nl-NL" altLang="nl-NL" sz="1600" dirty="0">
              <a:solidFill>
                <a:srgbClr val="001E28"/>
              </a:solidFill>
            </a:endParaRPr>
          </a:p>
        </p:txBody>
      </p:sp>
      <p:pic>
        <p:nvPicPr>
          <p:cNvPr id="12292" name="Afbeelding 5" descr="Logo-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D6642F69-785B-9C07-85B2-41CDF3FABB4F}"/>
              </a:ext>
            </a:extLst>
          </p:cNvPr>
          <p:cNvSpPr txBox="1"/>
          <p:nvPr/>
        </p:nvSpPr>
        <p:spPr>
          <a:xfrm>
            <a:off x="1663586" y="308044"/>
            <a:ext cx="2236061" cy="584775"/>
          </a:xfrm>
          <a:prstGeom prst="rect">
            <a:avLst/>
          </a:prstGeom>
          <a:noFill/>
        </p:spPr>
        <p:txBody>
          <a:bodyPr wrap="none" rtlCol="0">
            <a:spAutoFit/>
          </a:bodyPr>
          <a:lstStyle/>
          <a:p>
            <a:r>
              <a:rPr lang="nl-NL" sz="3200" dirty="0">
                <a:solidFill>
                  <a:srgbClr val="0099FF"/>
                </a:solidFill>
              </a:rPr>
              <a:t>Meer lezen?</a:t>
            </a:r>
          </a:p>
        </p:txBody>
      </p:sp>
      <p:sp>
        <p:nvSpPr>
          <p:cNvPr id="7" name="Tekstvak 6">
            <a:extLst>
              <a:ext uri="{FF2B5EF4-FFF2-40B4-BE49-F238E27FC236}">
                <a16:creationId xmlns:a16="http://schemas.microsoft.com/office/drawing/2014/main" id="{7CB42F7C-78E7-4C3B-AA47-76C65C9C3F69}"/>
              </a:ext>
            </a:extLst>
          </p:cNvPr>
          <p:cNvSpPr txBox="1"/>
          <p:nvPr/>
        </p:nvSpPr>
        <p:spPr>
          <a:xfrm>
            <a:off x="1743099" y="1380426"/>
            <a:ext cx="8463282" cy="4097147"/>
          </a:xfrm>
          <a:prstGeom prst="rect">
            <a:avLst/>
          </a:prstGeom>
          <a:noFill/>
        </p:spPr>
        <p:txBody>
          <a:bodyPr wrap="square">
            <a:spAutoFit/>
          </a:bodyPr>
          <a:lstStyle/>
          <a:p>
            <a:pPr>
              <a:lnSpc>
                <a:spcPct val="107000"/>
              </a:lnSpc>
              <a:spcAft>
                <a:spcPts val="800"/>
              </a:spcAft>
            </a:pPr>
            <a:r>
              <a:rPr lang="nl-NL" sz="2400" dirty="0">
                <a:hlinkClick r:id="rId4"/>
              </a:rPr>
              <a:t>Vereniging Hogescholen | Professionele masters</a:t>
            </a:r>
            <a:endParaRPr lang="nl-NL" sz="2400" dirty="0"/>
          </a:p>
          <a:p>
            <a:pPr>
              <a:lnSpc>
                <a:spcPct val="107000"/>
              </a:lnSpc>
              <a:spcAft>
                <a:spcPts val="800"/>
              </a:spcAft>
            </a:pPr>
            <a:endParaRPr lang="nl-NL" sz="2400" dirty="0">
              <a:hlinkClick r:id="rId5"/>
            </a:endParaRPr>
          </a:p>
          <a:p>
            <a:pPr>
              <a:lnSpc>
                <a:spcPct val="107000"/>
              </a:lnSpc>
              <a:spcAft>
                <a:spcPts val="800"/>
              </a:spcAft>
            </a:pPr>
            <a:r>
              <a:rPr lang="nl-NL" sz="2400" dirty="0">
                <a:hlinkClick r:id="rId6"/>
              </a:rPr>
              <a:t>Vereniging Hogescholen | Professionele masterstandaard geactualiseerd</a:t>
            </a:r>
            <a:endParaRPr lang="nl-NL" sz="2400" dirty="0">
              <a:hlinkClick r:id="rId5"/>
            </a:endParaRPr>
          </a:p>
          <a:p>
            <a:pPr>
              <a:lnSpc>
                <a:spcPct val="107000"/>
              </a:lnSpc>
              <a:spcAft>
                <a:spcPts val="800"/>
              </a:spcAft>
            </a:pPr>
            <a:endParaRPr lang="nl-NL" sz="1400" dirty="0">
              <a:hlinkClick r:id="rId5"/>
            </a:endParaRPr>
          </a:p>
          <a:p>
            <a:pPr>
              <a:lnSpc>
                <a:spcPct val="107000"/>
              </a:lnSpc>
              <a:spcAft>
                <a:spcPts val="800"/>
              </a:spcAft>
            </a:pPr>
            <a:endParaRPr lang="nl-NL" sz="1400" dirty="0">
              <a:hlinkClick r:id="rId5"/>
            </a:endParaRPr>
          </a:p>
          <a:p>
            <a:pPr>
              <a:lnSpc>
                <a:spcPct val="107000"/>
              </a:lnSpc>
              <a:spcAft>
                <a:spcPts val="800"/>
              </a:spcAft>
            </a:pPr>
            <a:r>
              <a:rPr lang="nl-NL" sz="1400" dirty="0" err="1">
                <a:hlinkClick r:id="rId5"/>
              </a:rPr>
              <a:t>Mastermath</a:t>
            </a:r>
            <a:endParaRPr lang="nl-NL" sz="1400" dirty="0"/>
          </a:p>
          <a:p>
            <a:pPr>
              <a:lnSpc>
                <a:spcPct val="107000"/>
              </a:lnSpc>
              <a:spcAft>
                <a:spcPts val="800"/>
              </a:spcAft>
            </a:pPr>
            <a:r>
              <a:rPr lang="nl-NL" sz="1400" dirty="0">
                <a:latin typeface="Calibri" panose="020F0502020204030204" pitchFamily="34" charset="0"/>
                <a:ea typeface="Calibri" panose="020F0502020204030204" pitchFamily="34" charset="0"/>
                <a:cs typeface="Times New Roman" panose="02020603050405020304" pitchFamily="18" charset="0"/>
              </a:rPr>
              <a:t>- Evaluatie </a:t>
            </a:r>
            <a:r>
              <a:rPr lang="nl-NL" sz="1400" dirty="0" err="1">
                <a:latin typeface="Calibri" panose="020F0502020204030204" pitchFamily="34" charset="0"/>
                <a:ea typeface="Calibri" panose="020F0502020204030204" pitchFamily="34" charset="0"/>
                <a:cs typeface="Times New Roman" panose="02020603050405020304" pitchFamily="18" charset="0"/>
              </a:rPr>
              <a:t>MasterMath</a:t>
            </a:r>
            <a:r>
              <a:rPr lang="nl-NL" sz="1400" dirty="0">
                <a:latin typeface="Calibri" panose="020F0502020204030204" pitchFamily="34" charset="0"/>
                <a:ea typeface="Calibri" panose="020F0502020204030204" pitchFamily="34" charset="0"/>
                <a:cs typeface="Times New Roman" panose="02020603050405020304" pitchFamily="18" charset="0"/>
              </a:rPr>
              <a:t> 2017: </a:t>
            </a:r>
            <a:r>
              <a:rPr lang="nl-NL"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https://elo.mastermath.nl/pluginfile.php/220/mod_page/content/28/170623%20-%20Definitief%20rapport%20evaluatie%20Mastermath.pdf</a:t>
            </a:r>
            <a:endParaRPr lang="nl-NL"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400" dirty="0"/>
          </a:p>
          <a:p>
            <a:pPr>
              <a:lnSpc>
                <a:spcPct val="107000"/>
              </a:lnSpc>
              <a:spcAft>
                <a:spcPts val="800"/>
              </a:spcAft>
            </a:pPr>
            <a:r>
              <a:rPr lang="nl-NL" sz="1400" dirty="0" err="1">
                <a:hlinkClick r:id="rId8"/>
              </a:rPr>
              <a:t>Masterlanguage</a:t>
            </a:r>
            <a:r>
              <a:rPr lang="nl-NL" sz="1400" dirty="0">
                <a:hlinkClick r:id="rId8"/>
              </a:rPr>
              <a:t> | Onderwijs samen met studenten van andere universiteiten.</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4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124447" y="293564"/>
            <a:ext cx="10515600" cy="1325563"/>
          </a:xfrm>
        </p:spPr>
        <p:txBody>
          <a:bodyPr/>
          <a:lstStyle/>
          <a:p>
            <a:pPr algn="l"/>
            <a:r>
              <a:rPr lang="nl-NL" sz="2800" b="1" dirty="0">
                <a:solidFill>
                  <a:srgbClr val="0090FF"/>
                </a:solidFill>
              </a:rPr>
              <a:t>Delen ervaringen met samenwerkingsvormen tussen hogescholen</a:t>
            </a:r>
          </a:p>
        </p:txBody>
      </p:sp>
      <p:sp>
        <p:nvSpPr>
          <p:cNvPr id="6" name="Tijdelijke aanduiding voor inhoud 5"/>
          <p:cNvSpPr>
            <a:spLocks noGrp="1"/>
          </p:cNvSpPr>
          <p:nvPr>
            <p:ph idx="1"/>
          </p:nvPr>
        </p:nvSpPr>
        <p:spPr>
          <a:xfrm>
            <a:off x="1124447" y="1480282"/>
            <a:ext cx="10515600" cy="4351338"/>
          </a:xfrm>
        </p:spPr>
        <p:txBody>
          <a:bodyPr/>
          <a:lstStyle/>
          <a:p>
            <a:pPr marL="0" indent="0">
              <a:buNone/>
            </a:pPr>
            <a:endParaRPr lang="nl-NL" sz="2000" b="1" dirty="0">
              <a:solidFill>
                <a:srgbClr val="0090FF"/>
              </a:solidFill>
            </a:endParaRPr>
          </a:p>
          <a:p>
            <a:pPr marL="0" indent="0">
              <a:buNone/>
            </a:pPr>
            <a:r>
              <a:rPr lang="nl-NL" sz="4400" b="1" dirty="0">
                <a:solidFill>
                  <a:schemeClr val="accent6">
                    <a:lumMod val="75000"/>
                  </a:schemeClr>
                </a:solidFill>
              </a:rPr>
              <a:t>Tips?  </a:t>
            </a:r>
          </a:p>
          <a:p>
            <a:pPr marL="0" indent="0">
              <a:buNone/>
            </a:pPr>
            <a:endParaRPr lang="nl-NL" sz="4400" b="1" dirty="0">
              <a:solidFill>
                <a:srgbClr val="0090FF"/>
              </a:solidFill>
            </a:endParaRPr>
          </a:p>
          <a:p>
            <a:pPr marL="0" indent="0">
              <a:buNone/>
            </a:pPr>
            <a:r>
              <a:rPr lang="nl-NL" sz="4400" b="1" dirty="0">
                <a:solidFill>
                  <a:srgbClr val="0090FF"/>
                </a:solidFill>
              </a:rPr>
              <a:t> </a:t>
            </a:r>
            <a:r>
              <a:rPr lang="nl-NL" sz="4400" b="1" dirty="0">
                <a:solidFill>
                  <a:schemeClr val="accent2">
                    <a:lumMod val="75000"/>
                  </a:schemeClr>
                </a:solidFill>
              </a:rPr>
              <a:t>Do’s </a:t>
            </a:r>
            <a:r>
              <a:rPr lang="nl-NL" sz="4400" b="1" dirty="0" err="1">
                <a:solidFill>
                  <a:schemeClr val="accent2">
                    <a:lumMod val="75000"/>
                  </a:schemeClr>
                </a:solidFill>
              </a:rPr>
              <a:t>and</a:t>
            </a:r>
            <a:r>
              <a:rPr lang="nl-NL" sz="4400" b="1" dirty="0">
                <a:solidFill>
                  <a:schemeClr val="accent2">
                    <a:lumMod val="75000"/>
                  </a:schemeClr>
                </a:solidFill>
              </a:rPr>
              <a:t> </a:t>
            </a:r>
            <a:r>
              <a:rPr lang="nl-NL" sz="4400" b="1" dirty="0" err="1">
                <a:solidFill>
                  <a:schemeClr val="accent2">
                    <a:lumMod val="75000"/>
                  </a:schemeClr>
                </a:solidFill>
              </a:rPr>
              <a:t>dont’s</a:t>
            </a:r>
            <a:r>
              <a:rPr lang="nl-NL" sz="4400" b="1" dirty="0">
                <a:solidFill>
                  <a:schemeClr val="accent2">
                    <a:lumMod val="75000"/>
                  </a:schemeClr>
                </a:solidFill>
              </a:rPr>
              <a:t>?</a:t>
            </a:r>
          </a:p>
        </p:txBody>
      </p:sp>
    </p:spTree>
    <p:extLst>
      <p:ext uri="{BB962C8B-B14F-4D97-AF65-F5344CB8AC3E}">
        <p14:creationId xmlns:p14="http://schemas.microsoft.com/office/powerpoint/2010/main" val="13894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06D2A-9534-4956-8FD1-AEF81238F911}"/>
              </a:ext>
            </a:extLst>
          </p:cNvPr>
          <p:cNvSpPr>
            <a:spLocks noGrp="1"/>
          </p:cNvSpPr>
          <p:nvPr>
            <p:ph type="title"/>
          </p:nvPr>
        </p:nvSpPr>
        <p:spPr/>
        <p:txBody>
          <a:bodyPr>
            <a:normAutofit/>
          </a:bodyPr>
          <a:lstStyle/>
          <a:p>
            <a:pPr algn="l"/>
            <a:r>
              <a:rPr lang="nl-NL" b="1" dirty="0">
                <a:solidFill>
                  <a:schemeClr val="accent1"/>
                </a:solidFill>
              </a:rPr>
              <a:t>Brede masterprofielen</a:t>
            </a:r>
            <a:endParaRPr lang="nl-NL" dirty="0">
              <a:solidFill>
                <a:schemeClr val="accent1"/>
              </a:solidFill>
            </a:endParaRPr>
          </a:p>
        </p:txBody>
      </p:sp>
      <p:sp>
        <p:nvSpPr>
          <p:cNvPr id="4" name="Tijdelijke aanduiding voor voettekst 3">
            <a:extLst>
              <a:ext uri="{FF2B5EF4-FFF2-40B4-BE49-F238E27FC236}">
                <a16:creationId xmlns:a16="http://schemas.microsoft.com/office/drawing/2014/main" id="{6B26593B-B7D5-4198-9BDA-ACBA97D5C3E2}"/>
              </a:ext>
            </a:extLst>
          </p:cNvPr>
          <p:cNvSpPr>
            <a:spLocks noGrp="1"/>
          </p:cNvSpPr>
          <p:nvPr>
            <p:ph type="ftr" sz="quarter" idx="11"/>
          </p:nvPr>
        </p:nvSpPr>
        <p:spPr/>
        <p:txBody>
          <a:bodyPr/>
          <a:lstStyle/>
          <a:p>
            <a:r>
              <a:rPr lang="nl-NL"/>
              <a:t>Titel Presentatie aanpassen via &gt;&gt; invoegen &gt;&gt; Koptekst en voettekst</a:t>
            </a:r>
            <a:endParaRPr lang="nl-NL" dirty="0"/>
          </a:p>
        </p:txBody>
      </p:sp>
      <p:sp>
        <p:nvSpPr>
          <p:cNvPr id="6" name="Tijdelijke aanduiding voor tekst 5">
            <a:extLst>
              <a:ext uri="{FF2B5EF4-FFF2-40B4-BE49-F238E27FC236}">
                <a16:creationId xmlns:a16="http://schemas.microsoft.com/office/drawing/2014/main" id="{99401C3C-3150-4A66-983F-8F31698F8D26}"/>
              </a:ext>
            </a:extLst>
          </p:cNvPr>
          <p:cNvSpPr>
            <a:spLocks noGrp="1"/>
          </p:cNvSpPr>
          <p:nvPr>
            <p:ph type="body" sz="quarter" idx="13"/>
          </p:nvPr>
        </p:nvSpPr>
        <p:spPr>
          <a:xfrm>
            <a:off x="914400" y="1502797"/>
            <a:ext cx="9102187" cy="4510089"/>
          </a:xfrm>
        </p:spPr>
        <p:txBody>
          <a:bodyPr>
            <a:normAutofit/>
          </a:bodyPr>
          <a:lstStyle/>
          <a:p>
            <a:r>
              <a:rPr lang="nl-NL" dirty="0">
                <a:solidFill>
                  <a:schemeClr val="tx1"/>
                </a:solidFill>
              </a:rPr>
              <a:t>Gedestilleerd uit diverse rapporten, analyses en programma’s op dit vlak, zoals Horizon Europe, de Wetenschapsagenda en de op verzoek van de VH uitgevoerde meta-analyse van Berenschot (zie bijlage). Ook is bij de hogescholen geïnventariseerd welke grote thema’s in het sectorplan aan bod zouden moeten komen. </a:t>
            </a:r>
          </a:p>
          <a:p>
            <a:endParaRPr lang="nl-NL" dirty="0">
              <a:solidFill>
                <a:schemeClr val="tx1"/>
              </a:solidFill>
            </a:endParaRPr>
          </a:p>
          <a:p>
            <a:r>
              <a:rPr lang="nl-NL" dirty="0">
                <a:solidFill>
                  <a:schemeClr val="tx1"/>
                </a:solidFill>
              </a:rPr>
              <a:t>Dit heeft geleid tot een zestal brede toekomstgerichte expertisegebieden: </a:t>
            </a:r>
          </a:p>
          <a:p>
            <a:pPr marL="257175" indent="-257175">
              <a:buFont typeface="Arial" panose="020B0604020202020204" pitchFamily="34" charset="0"/>
              <a:buChar char="•"/>
            </a:pPr>
            <a:r>
              <a:rPr lang="nl-NL" dirty="0">
                <a:solidFill>
                  <a:schemeClr val="tx1"/>
                </a:solidFill>
              </a:rPr>
              <a:t>Managing (als in regisseren van) </a:t>
            </a:r>
            <a:r>
              <a:rPr lang="nl-NL" dirty="0" err="1">
                <a:solidFill>
                  <a:schemeClr val="tx1"/>
                </a:solidFill>
              </a:rPr>
              <a:t>sustainability</a:t>
            </a:r>
            <a:r>
              <a:rPr lang="nl-NL" dirty="0">
                <a:solidFill>
                  <a:schemeClr val="tx1"/>
                </a:solidFill>
              </a:rPr>
              <a:t> </a:t>
            </a:r>
            <a:r>
              <a:rPr lang="nl-NL" dirty="0" err="1">
                <a:solidFill>
                  <a:schemeClr val="tx1"/>
                </a:solidFill>
              </a:rPr>
              <a:t>transitions</a:t>
            </a:r>
            <a:r>
              <a:rPr lang="nl-NL" dirty="0">
                <a:solidFill>
                  <a:schemeClr val="tx1"/>
                </a:solidFill>
              </a:rPr>
              <a:t> (17)</a:t>
            </a:r>
          </a:p>
          <a:p>
            <a:pPr marL="257175" indent="-257175">
              <a:buFont typeface="Arial" panose="020B0604020202020204" pitchFamily="34" charset="0"/>
              <a:buChar char="•"/>
            </a:pPr>
            <a:r>
              <a:rPr lang="nl-NL" dirty="0" err="1">
                <a:solidFill>
                  <a:schemeClr val="tx1"/>
                </a:solidFill>
              </a:rPr>
              <a:t>Artificial</a:t>
            </a:r>
            <a:r>
              <a:rPr lang="nl-NL" dirty="0">
                <a:solidFill>
                  <a:schemeClr val="tx1"/>
                </a:solidFill>
              </a:rPr>
              <a:t> Intelligence – </a:t>
            </a:r>
            <a:r>
              <a:rPr lang="nl-NL" dirty="0" err="1">
                <a:solidFill>
                  <a:schemeClr val="tx1"/>
                </a:solidFill>
              </a:rPr>
              <a:t>Translator</a:t>
            </a:r>
            <a:r>
              <a:rPr lang="nl-NL" dirty="0">
                <a:solidFill>
                  <a:schemeClr val="tx1"/>
                </a:solidFill>
              </a:rPr>
              <a:t> (12)</a:t>
            </a:r>
          </a:p>
          <a:p>
            <a:pPr marL="257175" indent="-257175">
              <a:buFont typeface="Arial" panose="020B0604020202020204" pitchFamily="34" charset="0"/>
              <a:buChar char="•"/>
            </a:pPr>
            <a:r>
              <a:rPr lang="nl-NL" dirty="0">
                <a:solidFill>
                  <a:schemeClr val="tx1"/>
                </a:solidFill>
              </a:rPr>
              <a:t>Data-</a:t>
            </a:r>
            <a:r>
              <a:rPr lang="nl-NL" dirty="0" err="1">
                <a:solidFill>
                  <a:schemeClr val="tx1"/>
                </a:solidFill>
              </a:rPr>
              <a:t>driven</a:t>
            </a:r>
            <a:r>
              <a:rPr lang="nl-NL" dirty="0">
                <a:solidFill>
                  <a:schemeClr val="tx1"/>
                </a:solidFill>
              </a:rPr>
              <a:t> </a:t>
            </a:r>
            <a:r>
              <a:rPr lang="nl-NL" dirty="0" err="1">
                <a:solidFill>
                  <a:schemeClr val="tx1"/>
                </a:solidFill>
              </a:rPr>
              <a:t>innovation</a:t>
            </a:r>
            <a:r>
              <a:rPr lang="nl-NL" dirty="0">
                <a:solidFill>
                  <a:schemeClr val="tx1"/>
                </a:solidFill>
              </a:rPr>
              <a:t> (11)</a:t>
            </a:r>
          </a:p>
          <a:p>
            <a:pPr marL="257175" indent="-257175">
              <a:buFont typeface="Arial" panose="020B0604020202020204" pitchFamily="34" charset="0"/>
              <a:buChar char="•"/>
            </a:pPr>
            <a:r>
              <a:rPr lang="nl-NL" dirty="0">
                <a:solidFill>
                  <a:schemeClr val="tx1"/>
                </a:solidFill>
              </a:rPr>
              <a:t>Human </a:t>
            </a:r>
            <a:r>
              <a:rPr lang="nl-NL" dirty="0" err="1">
                <a:solidFill>
                  <a:schemeClr val="tx1"/>
                </a:solidFill>
              </a:rPr>
              <a:t>Capital</a:t>
            </a:r>
            <a:r>
              <a:rPr lang="nl-NL" dirty="0">
                <a:solidFill>
                  <a:schemeClr val="tx1"/>
                </a:solidFill>
              </a:rPr>
              <a:t> </a:t>
            </a:r>
            <a:r>
              <a:rPr lang="nl-NL" dirty="0" err="1">
                <a:solidFill>
                  <a:schemeClr val="tx1"/>
                </a:solidFill>
              </a:rPr>
              <a:t>Innovation</a:t>
            </a:r>
            <a:r>
              <a:rPr lang="nl-NL" dirty="0">
                <a:solidFill>
                  <a:schemeClr val="tx1"/>
                </a:solidFill>
              </a:rPr>
              <a:t> (9)</a:t>
            </a:r>
          </a:p>
          <a:p>
            <a:pPr marL="257175" indent="-257175">
              <a:buFont typeface="Arial" panose="020B0604020202020204" pitchFamily="34" charset="0"/>
              <a:buChar char="•"/>
            </a:pPr>
            <a:r>
              <a:rPr lang="nl-NL" dirty="0">
                <a:solidFill>
                  <a:schemeClr val="tx1"/>
                </a:solidFill>
              </a:rPr>
              <a:t>Kwaliteit van leven in de 21e eeuw (10)</a:t>
            </a:r>
          </a:p>
          <a:p>
            <a:pPr marL="257175" indent="-257175">
              <a:buFont typeface="Arial" panose="020B0604020202020204" pitchFamily="34" charset="0"/>
              <a:buChar char="•"/>
            </a:pPr>
            <a:r>
              <a:rPr lang="nl-NL" dirty="0">
                <a:solidFill>
                  <a:schemeClr val="tx1"/>
                </a:solidFill>
              </a:rPr>
              <a:t>Kwaliteit van de leefomgeving (10)</a:t>
            </a:r>
          </a:p>
          <a:p>
            <a:endParaRPr lang="nl-NL" dirty="0"/>
          </a:p>
          <a:p>
            <a:endParaRPr lang="nl-NL" dirty="0"/>
          </a:p>
        </p:txBody>
      </p:sp>
      <p:sp>
        <p:nvSpPr>
          <p:cNvPr id="5" name="Rechthoek 4">
            <a:extLst>
              <a:ext uri="{FF2B5EF4-FFF2-40B4-BE49-F238E27FC236}">
                <a16:creationId xmlns:a16="http://schemas.microsoft.com/office/drawing/2014/main" id="{D8895F5D-447C-4DFD-B11E-DD17A3B85DD0}"/>
              </a:ext>
            </a:extLst>
          </p:cNvPr>
          <p:cNvSpPr/>
          <p:nvPr/>
        </p:nvSpPr>
        <p:spPr>
          <a:xfrm>
            <a:off x="1524000" y="6284913"/>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7" name="Afbeelding 5" descr="Logo-01.png">
            <a:extLst>
              <a:ext uri="{FF2B5EF4-FFF2-40B4-BE49-F238E27FC236}">
                <a16:creationId xmlns:a16="http://schemas.microsoft.com/office/drawing/2014/main" id="{EB02C2CC-271E-4A34-A207-4E567C2AA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32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06D2A-9534-4956-8FD1-AEF81238F911}"/>
              </a:ext>
            </a:extLst>
          </p:cNvPr>
          <p:cNvSpPr>
            <a:spLocks noGrp="1"/>
          </p:cNvSpPr>
          <p:nvPr>
            <p:ph type="title"/>
          </p:nvPr>
        </p:nvSpPr>
        <p:spPr>
          <a:xfrm>
            <a:off x="1786392" y="174476"/>
            <a:ext cx="7186353" cy="688738"/>
          </a:xfrm>
        </p:spPr>
        <p:txBody>
          <a:bodyPr>
            <a:normAutofit fontScale="90000"/>
          </a:bodyPr>
          <a:lstStyle/>
          <a:p>
            <a:pPr algn="l"/>
            <a:r>
              <a:rPr lang="nl-NL" b="1" dirty="0"/>
              <a:t>Brede masterprofielen</a:t>
            </a:r>
            <a:endParaRPr lang="nl-NL" dirty="0"/>
          </a:p>
        </p:txBody>
      </p:sp>
      <p:sp>
        <p:nvSpPr>
          <p:cNvPr id="4" name="Tijdelijke aanduiding voor voettekst 3">
            <a:extLst>
              <a:ext uri="{FF2B5EF4-FFF2-40B4-BE49-F238E27FC236}">
                <a16:creationId xmlns:a16="http://schemas.microsoft.com/office/drawing/2014/main" id="{6B26593B-B7D5-4198-9BDA-ACBA97D5C3E2}"/>
              </a:ext>
            </a:extLst>
          </p:cNvPr>
          <p:cNvSpPr>
            <a:spLocks noGrp="1"/>
          </p:cNvSpPr>
          <p:nvPr>
            <p:ph type="ftr" sz="quarter" idx="11"/>
          </p:nvPr>
        </p:nvSpPr>
        <p:spPr/>
        <p:txBody>
          <a:bodyPr/>
          <a:lstStyle/>
          <a:p>
            <a:r>
              <a:rPr lang="nl-NL"/>
              <a:t>Titel Presentatie aanpassen via &gt;&gt; invoegen &gt;&gt; Koptekst en voettekst</a:t>
            </a:r>
            <a:endParaRPr lang="nl-NL" dirty="0"/>
          </a:p>
        </p:txBody>
      </p:sp>
      <p:sp>
        <p:nvSpPr>
          <p:cNvPr id="3" name="Rectangle 4">
            <a:extLst>
              <a:ext uri="{FF2B5EF4-FFF2-40B4-BE49-F238E27FC236}">
                <a16:creationId xmlns:a16="http://schemas.microsoft.com/office/drawing/2014/main" id="{ABB20BB1-FAEC-4A96-AE99-A9FB65FE7CC4}"/>
              </a:ext>
            </a:extLst>
          </p:cNvPr>
          <p:cNvSpPr>
            <a:spLocks noChangeArrowheads="1"/>
          </p:cNvSpPr>
          <p:nvPr/>
        </p:nvSpPr>
        <p:spPr bwMode="auto">
          <a:xfrm>
            <a:off x="3957229" y="3603393"/>
            <a:ext cx="2372284" cy="1986904"/>
          </a:xfrm>
          <a:prstGeom prst="rect">
            <a:avLst/>
          </a:prstGeom>
          <a:solidFill>
            <a:srgbClr val="009FE3"/>
          </a:solidFill>
          <a:ln w="12700">
            <a:solidFill>
              <a:srgbClr val="004E7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nl-NL" altLang="nl-NL" sz="10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ALGEMEEN (GEMEENSCHAPPELIJK) DEEL</a:t>
            </a:r>
            <a:endParaRPr lang="nl-NL" altLang="nl-NL" b="1" dirty="0">
              <a:latin typeface="Arial" panose="020B0604020202020204" pitchFamily="34" charset="0"/>
            </a:endParaRPr>
          </a:p>
        </p:txBody>
      </p:sp>
      <p:sp>
        <p:nvSpPr>
          <p:cNvPr id="5" name="Rectangle 9">
            <a:extLst>
              <a:ext uri="{FF2B5EF4-FFF2-40B4-BE49-F238E27FC236}">
                <a16:creationId xmlns:a16="http://schemas.microsoft.com/office/drawing/2014/main" id="{9695B057-6A67-420E-81DF-A69CC33F2FEA}"/>
              </a:ext>
            </a:extLst>
          </p:cNvPr>
          <p:cNvSpPr>
            <a:spLocks noChangeArrowheads="1"/>
          </p:cNvSpPr>
          <p:nvPr/>
        </p:nvSpPr>
        <p:spPr bwMode="auto">
          <a:xfrm>
            <a:off x="7159165" y="3414540"/>
            <a:ext cx="1242647" cy="483895"/>
          </a:xfrm>
          <a:prstGeom prst="rect">
            <a:avLst/>
          </a:prstGeom>
          <a:solidFill>
            <a:srgbClr val="009FE3"/>
          </a:solidFill>
          <a:ln w="12700">
            <a:solidFill>
              <a:srgbClr val="004E7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nl-NL" altLang="nl-NL" sz="1000" dirty="0">
                <a:latin typeface="Calibri" panose="020F0502020204030204" pitchFamily="34" charset="0"/>
                <a:ea typeface="Times New Roman" panose="02020603050405020304" pitchFamily="18" charset="0"/>
                <a:cs typeface="Times New Roman" panose="02020603050405020304" pitchFamily="18" charset="0"/>
              </a:rPr>
              <a:t>SPECIALISATIE X</a:t>
            </a:r>
            <a:endParaRPr lang="nl-NL" altLang="nl-NL" dirty="0">
              <a:latin typeface="Arial" panose="020B0604020202020204" pitchFamily="34" charset="0"/>
            </a:endParaRPr>
          </a:p>
        </p:txBody>
      </p:sp>
      <p:sp>
        <p:nvSpPr>
          <p:cNvPr id="10" name="Rectangle 10">
            <a:extLst>
              <a:ext uri="{FF2B5EF4-FFF2-40B4-BE49-F238E27FC236}">
                <a16:creationId xmlns:a16="http://schemas.microsoft.com/office/drawing/2014/main" id="{C6DD5E6F-1E75-459F-B227-E016E3719566}"/>
              </a:ext>
            </a:extLst>
          </p:cNvPr>
          <p:cNvSpPr>
            <a:spLocks noChangeArrowheads="1"/>
          </p:cNvSpPr>
          <p:nvPr/>
        </p:nvSpPr>
        <p:spPr bwMode="auto">
          <a:xfrm>
            <a:off x="7159166" y="4233649"/>
            <a:ext cx="1242646" cy="483894"/>
          </a:xfrm>
          <a:prstGeom prst="rect">
            <a:avLst/>
          </a:prstGeom>
          <a:solidFill>
            <a:srgbClr val="009FE3"/>
          </a:solidFill>
          <a:ln w="12700">
            <a:solidFill>
              <a:srgbClr val="004E7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nl-NL" altLang="nl-NL" sz="1000" dirty="0">
                <a:latin typeface="Calibri" panose="020F0502020204030204" pitchFamily="34" charset="0"/>
                <a:ea typeface="Times New Roman" panose="02020603050405020304" pitchFamily="18" charset="0"/>
                <a:cs typeface="Times New Roman" panose="02020603050405020304" pitchFamily="18" charset="0"/>
              </a:rPr>
              <a:t>SPECIALISATIE Y</a:t>
            </a:r>
            <a:endParaRPr lang="nl-NL" altLang="nl-NL" dirty="0">
              <a:latin typeface="Arial" panose="020B0604020202020204" pitchFamily="34" charset="0"/>
            </a:endParaRPr>
          </a:p>
        </p:txBody>
      </p:sp>
      <p:sp>
        <p:nvSpPr>
          <p:cNvPr id="11" name="Rectangle 11">
            <a:extLst>
              <a:ext uri="{FF2B5EF4-FFF2-40B4-BE49-F238E27FC236}">
                <a16:creationId xmlns:a16="http://schemas.microsoft.com/office/drawing/2014/main" id="{17A2BC12-A3A5-4019-8423-6822D0ADD783}"/>
              </a:ext>
            </a:extLst>
          </p:cNvPr>
          <p:cNvSpPr>
            <a:spLocks noChangeArrowheads="1"/>
          </p:cNvSpPr>
          <p:nvPr/>
        </p:nvSpPr>
        <p:spPr bwMode="auto">
          <a:xfrm>
            <a:off x="7159166" y="5120198"/>
            <a:ext cx="1242646" cy="483894"/>
          </a:xfrm>
          <a:prstGeom prst="rect">
            <a:avLst/>
          </a:prstGeom>
          <a:solidFill>
            <a:srgbClr val="009FE3"/>
          </a:solidFill>
          <a:ln w="12700">
            <a:solidFill>
              <a:srgbClr val="004E71"/>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nl-NL" altLang="nl-NL" sz="1000" dirty="0">
                <a:latin typeface="Calibri" panose="020F0502020204030204" pitchFamily="34" charset="0"/>
                <a:ea typeface="Times New Roman" panose="02020603050405020304" pitchFamily="18" charset="0"/>
                <a:cs typeface="Times New Roman" panose="02020603050405020304" pitchFamily="18" charset="0"/>
              </a:rPr>
              <a:t>SPECIALISATIE Z</a:t>
            </a:r>
            <a:endParaRPr lang="nl-NL" altLang="nl-NL" dirty="0">
              <a:latin typeface="Arial" panose="020B0604020202020204" pitchFamily="34" charset="0"/>
            </a:endParaRPr>
          </a:p>
        </p:txBody>
      </p:sp>
      <p:sp>
        <p:nvSpPr>
          <p:cNvPr id="12" name="Rectangle 12">
            <a:extLst>
              <a:ext uri="{FF2B5EF4-FFF2-40B4-BE49-F238E27FC236}">
                <a16:creationId xmlns:a16="http://schemas.microsoft.com/office/drawing/2014/main" id="{47F17EB0-6729-4203-AF4D-CDEA966F4374}"/>
              </a:ext>
            </a:extLst>
          </p:cNvPr>
          <p:cNvSpPr/>
          <p:nvPr/>
        </p:nvSpPr>
        <p:spPr>
          <a:xfrm>
            <a:off x="3737113" y="3249692"/>
            <a:ext cx="4842344" cy="2697884"/>
          </a:xfrm>
          <a:prstGeom prst="rect">
            <a:avLst/>
          </a:prstGeom>
          <a:noFill/>
          <a:scene3d>
            <a:camera prst="orthographicFront"/>
            <a:lightRig rig="threePt" dir="t"/>
          </a:scene3d>
          <a:sp3d>
            <a:bevelT w="114300" prst="hardEdge"/>
            <a:bevelB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13" name="Rectangle 9">
            <a:extLst>
              <a:ext uri="{FF2B5EF4-FFF2-40B4-BE49-F238E27FC236}">
                <a16:creationId xmlns:a16="http://schemas.microsoft.com/office/drawing/2014/main" id="{36321B62-8BBE-4BB2-9BCA-4CDBD250DE9E}"/>
              </a:ext>
            </a:extLst>
          </p:cNvPr>
          <p:cNvSpPr>
            <a:spLocks noChangeArrowheads="1"/>
          </p:cNvSpPr>
          <p:nvPr/>
        </p:nvSpPr>
        <p:spPr bwMode="auto">
          <a:xfrm>
            <a:off x="1786391" y="969955"/>
            <a:ext cx="9019431"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Brede licenties met specialisaties</a:t>
            </a:r>
            <a:endParaRPr lang="nl-NL" altLang="nl-NL"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nl-NL" altLang="nl-NL" sz="1600" dirty="0">
                <a:latin typeface="Calibri" panose="020F0502020204030204" pitchFamily="34" charset="0"/>
                <a:ea typeface="Times New Roman" panose="02020603050405020304" pitchFamily="18" charset="0"/>
                <a:cs typeface="Calibri" panose="020F0502020204030204" pitchFamily="34" charset="0"/>
              </a:rPr>
              <a:t>Om deze </a:t>
            </a:r>
            <a:r>
              <a:rPr lang="nl-NL" altLang="nl-NL" sz="1600" dirty="0" err="1">
                <a:latin typeface="Calibri" panose="020F0502020204030204" pitchFamily="34" charset="0"/>
                <a:ea typeface="Times New Roman" panose="02020603050405020304" pitchFamily="18" charset="0"/>
                <a:cs typeface="Calibri" panose="020F0502020204030204" pitchFamily="34" charset="0"/>
              </a:rPr>
              <a:t>sectoroverstijgende</a:t>
            </a:r>
            <a:r>
              <a:rPr lang="nl-NL" altLang="nl-NL" sz="1600" dirty="0">
                <a:latin typeface="Calibri" panose="020F0502020204030204" pitchFamily="34" charset="0"/>
                <a:ea typeface="Times New Roman" panose="02020603050405020304" pitchFamily="18" charset="0"/>
                <a:cs typeface="Calibri" panose="020F0502020204030204" pitchFamily="34" charset="0"/>
              </a:rPr>
              <a:t> en cross-sectorale vraagstukken te vertalen naar masters adviseert de werkgroep om – in plaats van vele kleine specialistische masters gericht op specifieke niche-gebieden – op elk thema een brede CROHO te ontwikkelen, bestaande uit een </a:t>
            </a:r>
            <a:r>
              <a:rPr lang="nl-NL" altLang="nl-NL" sz="1600" b="1" dirty="0">
                <a:latin typeface="Calibri" panose="020F0502020204030204" pitchFamily="34" charset="0"/>
                <a:ea typeface="Times New Roman" panose="02020603050405020304" pitchFamily="18" charset="0"/>
                <a:cs typeface="Calibri" panose="020F0502020204030204" pitchFamily="34" charset="0"/>
              </a:rPr>
              <a:t>generiek deel</a:t>
            </a:r>
            <a:r>
              <a:rPr lang="nl-NL" altLang="nl-NL" sz="1600" dirty="0">
                <a:latin typeface="Calibri" panose="020F0502020204030204" pitchFamily="34" charset="0"/>
                <a:ea typeface="Times New Roman" panose="02020603050405020304" pitchFamily="18" charset="0"/>
                <a:cs typeface="Calibri" panose="020F0502020204030204" pitchFamily="34" charset="0"/>
              </a:rPr>
              <a:t> waarin de essentiële onderwerpen behorend bij dat thema aan bod komen, gekoppeld aan </a:t>
            </a:r>
            <a:r>
              <a:rPr lang="nl-NL" altLang="nl-NL" sz="1600" b="1" dirty="0">
                <a:latin typeface="Calibri" panose="020F0502020204030204" pitchFamily="34" charset="0"/>
                <a:ea typeface="Times New Roman" panose="02020603050405020304" pitchFamily="18" charset="0"/>
                <a:cs typeface="Calibri" panose="020F0502020204030204" pitchFamily="34" charset="0"/>
              </a:rPr>
              <a:t>specialisaties</a:t>
            </a:r>
            <a:r>
              <a:rPr lang="nl-NL" altLang="nl-NL" sz="1600" dirty="0">
                <a:latin typeface="Calibri" panose="020F0502020204030204" pitchFamily="34" charset="0"/>
                <a:ea typeface="Times New Roman" panose="02020603050405020304" pitchFamily="18" charset="0"/>
                <a:cs typeface="Calibri" panose="020F0502020204030204" pitchFamily="34" charset="0"/>
              </a:rPr>
              <a:t> die bijvoorbeeld een bepaald uitwerkings- of toepassingsgebied (bijvoorbeeld zorg, bouw, educatie, veiligheid of welzijn) beslaat. Het generieke deel wordt door alle studenten gevolgd; waarbij kiezen zij, op basis van hun interesse en/of vooropleiding, een specialisatie die zich richt op een bepaalde sector of uitwerking</a:t>
            </a:r>
            <a:r>
              <a:rPr lang="nl-NL" altLang="nl-NL" dirty="0">
                <a:latin typeface="Calibri" panose="020F0502020204030204" pitchFamily="34" charset="0"/>
                <a:ea typeface="Times New Roman" panose="02020603050405020304" pitchFamily="18" charset="0"/>
                <a:cs typeface="Calibri" panose="020F0502020204030204" pitchFamily="34" charset="0"/>
              </a:rPr>
              <a:t>. </a:t>
            </a:r>
            <a:endParaRPr lang="nl-NL" altLang="nl-NL" dirty="0"/>
          </a:p>
          <a:p>
            <a:pPr eaLnBrk="0" fontAlgn="base" hangingPunct="0">
              <a:spcBef>
                <a:spcPct val="0"/>
              </a:spcBef>
              <a:spcAft>
                <a:spcPct val="0"/>
              </a:spcAft>
            </a:pPr>
            <a:endParaRPr lang="nl-NL" altLang="nl-NL" dirty="0">
              <a:latin typeface="Arial" panose="020B0604020202020204" pitchFamily="34" charset="0"/>
            </a:endParaRPr>
          </a:p>
        </p:txBody>
      </p:sp>
      <p:sp>
        <p:nvSpPr>
          <p:cNvPr id="15" name="Rechthoek 14">
            <a:extLst>
              <a:ext uri="{FF2B5EF4-FFF2-40B4-BE49-F238E27FC236}">
                <a16:creationId xmlns:a16="http://schemas.microsoft.com/office/drawing/2014/main" id="{5226D16C-C0A6-4DFB-8BB7-AF4F77B17118}"/>
              </a:ext>
            </a:extLst>
          </p:cNvPr>
          <p:cNvSpPr/>
          <p:nvPr/>
        </p:nvSpPr>
        <p:spPr>
          <a:xfrm>
            <a:off x="1524000" y="6284913"/>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6" name="Afbeelding 5" descr="Logo-01.png">
            <a:extLst>
              <a:ext uri="{FF2B5EF4-FFF2-40B4-BE49-F238E27FC236}">
                <a16:creationId xmlns:a16="http://schemas.microsoft.com/office/drawing/2014/main" id="{7880E4EA-3ED0-42FB-8E5D-579421BC8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98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D614C-2A9B-4641-95E6-6053EEBFE5DC}"/>
              </a:ext>
            </a:extLst>
          </p:cNvPr>
          <p:cNvSpPr>
            <a:spLocks noGrp="1"/>
          </p:cNvSpPr>
          <p:nvPr>
            <p:ph type="title"/>
          </p:nvPr>
        </p:nvSpPr>
        <p:spPr>
          <a:xfrm>
            <a:off x="838200" y="631104"/>
            <a:ext cx="10412896" cy="620837"/>
          </a:xfrm>
        </p:spPr>
        <p:txBody>
          <a:bodyPr>
            <a:normAutofit fontScale="90000"/>
          </a:bodyPr>
          <a:lstStyle/>
          <a:p>
            <a:r>
              <a:rPr lang="nl-NL" altLang="nl-NL" sz="4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Voordelen brede licenties met specialisaties</a:t>
            </a:r>
            <a:br>
              <a:rPr lang="nl-NL" altLang="nl-NL" sz="4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br>
            <a:endParaRPr lang="nl-NL" dirty="0"/>
          </a:p>
        </p:txBody>
      </p:sp>
      <p:sp>
        <p:nvSpPr>
          <p:cNvPr id="4" name="Rectangle 14">
            <a:extLst>
              <a:ext uri="{FF2B5EF4-FFF2-40B4-BE49-F238E27FC236}">
                <a16:creationId xmlns:a16="http://schemas.microsoft.com/office/drawing/2014/main" id="{84275D73-4623-4D56-8E1C-DC1A1424AD29}"/>
              </a:ext>
            </a:extLst>
          </p:cNvPr>
          <p:cNvSpPr>
            <a:spLocks noGrp="1" noChangeArrowheads="1"/>
          </p:cNvSpPr>
          <p:nvPr>
            <p:ph type="body" sz="quarter" idx="13"/>
          </p:nvPr>
        </p:nvSpPr>
        <p:spPr bwMode="auto">
          <a:xfrm>
            <a:off x="838201" y="972177"/>
            <a:ext cx="10412896" cy="500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nl-NL" altLang="nl-NL" sz="1600" dirty="0">
                <a:latin typeface="Calibri" panose="020F0502020204030204" pitchFamily="34" charset="0"/>
                <a:ea typeface="Times New Roman" panose="02020603050405020304" pitchFamily="18" charset="0"/>
                <a:cs typeface="Calibri" panose="020F0502020204030204" pitchFamily="34" charset="0"/>
              </a:rPr>
              <a:t>Het voorgestelde model biedt een aantal voordelen:</a:t>
            </a:r>
          </a:p>
          <a:p>
            <a:pPr eaLnBrk="0" fontAlgn="base" hangingPunct="0">
              <a:spcBef>
                <a:spcPct val="0"/>
              </a:spcBef>
              <a:spcAft>
                <a:spcPct val="0"/>
              </a:spcAft>
            </a:pPr>
            <a:endParaRPr lang="nl-NL" altLang="nl-NL" sz="1600" dirty="0"/>
          </a:p>
          <a:p>
            <a:pPr eaLnBrk="0" fontAlgn="base" hangingPunct="0">
              <a:spcBef>
                <a:spcPct val="0"/>
              </a:spcBef>
              <a:spcAft>
                <a:spcPct val="0"/>
              </a:spcAft>
              <a:buFontTx/>
              <a:buChar char="•"/>
            </a:pPr>
            <a:r>
              <a:rPr lang="nl-NL" altLang="nl-NL" sz="16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Ontwikkeling van een gemeenschappelijke robuuste basis</a:t>
            </a:r>
            <a:endParaRPr lang="nl-NL" altLang="nl-NL" sz="1600" b="1" dirty="0">
              <a:solidFill>
                <a:srgbClr val="0070C0"/>
              </a:solidFill>
            </a:endParaRPr>
          </a:p>
          <a:p>
            <a:pPr eaLnBrk="0" fontAlgn="base" hangingPunct="0">
              <a:spcBef>
                <a:spcPct val="0"/>
              </a:spcBef>
              <a:spcAft>
                <a:spcPct val="0"/>
              </a:spcAft>
            </a:pPr>
            <a:r>
              <a:rPr lang="nl-NL" altLang="nl-NL" sz="1600" dirty="0">
                <a:latin typeface="Calibri" panose="020F0502020204030204" pitchFamily="34" charset="0"/>
                <a:ea typeface="Times New Roman" panose="02020603050405020304" pitchFamily="18" charset="0"/>
                <a:cs typeface="Calibri" panose="020F0502020204030204" pitchFamily="34" charset="0"/>
              </a:rPr>
              <a:t>Per thema kunnen hogescholen intekenen om mee te werken aan de ontwikkeling. Zo ontstaan er coalities van hogescholen. De coalitie werkt gezamenlijk het generieke deel van de master uit.  Zo ontstaat er een robuuste basis op basis van de gecombineerde kennis en expertise van de deelnemende hogescholen. </a:t>
            </a:r>
          </a:p>
          <a:p>
            <a:pPr eaLnBrk="0" fontAlgn="base" hangingPunct="0">
              <a:spcBef>
                <a:spcPct val="0"/>
              </a:spcBef>
              <a:spcAft>
                <a:spcPct val="0"/>
              </a:spcAft>
            </a:pPr>
            <a:endParaRPr lang="nl-NL" altLang="nl-NL" sz="1600" dirty="0"/>
          </a:p>
          <a:p>
            <a:pPr>
              <a:buFontTx/>
              <a:buChar char="•"/>
            </a:pPr>
            <a:r>
              <a:rPr lang="nl-NL" altLang="nl-NL" sz="1600" b="1" i="1" dirty="0">
                <a:solidFill>
                  <a:srgbClr val="0070C0"/>
                </a:solidFill>
                <a:latin typeface="Calibri" panose="020F0502020204030204" pitchFamily="34" charset="0"/>
                <a:cs typeface="Calibri" panose="020F0502020204030204" pitchFamily="34" charset="0"/>
              </a:rPr>
              <a:t>Sneller inspelen op ontwikkelingen in het werkveld</a:t>
            </a:r>
          </a:p>
          <a:p>
            <a:pPr eaLnBrk="0" fontAlgn="base" hangingPunct="0">
              <a:spcBef>
                <a:spcPct val="0"/>
              </a:spcBef>
              <a:spcAft>
                <a:spcPct val="0"/>
              </a:spcAft>
            </a:pPr>
            <a:r>
              <a:rPr lang="nl-NL" altLang="nl-NL" sz="1600" dirty="0">
                <a:latin typeface="Calibri" panose="020F0502020204030204" pitchFamily="34" charset="0"/>
                <a:ea typeface="Times New Roman" panose="02020603050405020304" pitchFamily="18" charset="0"/>
                <a:cs typeface="Calibri" panose="020F0502020204030204" pitchFamily="34" charset="0"/>
              </a:rPr>
              <a:t>Aan een </a:t>
            </a:r>
            <a:r>
              <a:rPr lang="nl-NL" altLang="nl-NL" sz="1600" dirty="0" err="1">
                <a:latin typeface="Calibri" panose="020F0502020204030204" pitchFamily="34" charset="0"/>
                <a:ea typeface="Times New Roman" panose="02020603050405020304" pitchFamily="18" charset="0"/>
                <a:cs typeface="Calibri" panose="020F0502020204030204" pitchFamily="34" charset="0"/>
              </a:rPr>
              <a:t>croho</a:t>
            </a:r>
            <a:r>
              <a:rPr lang="nl-NL" altLang="nl-NL" sz="1600" dirty="0">
                <a:latin typeface="Calibri" panose="020F0502020204030204" pitchFamily="34" charset="0"/>
                <a:ea typeface="Times New Roman" panose="02020603050405020304" pitchFamily="18" charset="0"/>
                <a:cs typeface="Calibri" panose="020F0502020204030204" pitchFamily="34" charset="0"/>
              </a:rPr>
              <a:t>-licentie kunnen zonder externe procesgang specialisaties worden toegevoegd of juist worden afgebouwd. Daar waar de ontwikkeling van een eigenstandige </a:t>
            </a:r>
            <a:r>
              <a:rPr lang="nl-NL" altLang="nl-NL" sz="1600" dirty="0" err="1">
                <a:latin typeface="Calibri" panose="020F0502020204030204" pitchFamily="34" charset="0"/>
                <a:ea typeface="Times New Roman" panose="02020603050405020304" pitchFamily="18" charset="0"/>
                <a:cs typeface="Calibri" panose="020F0502020204030204" pitchFamily="34" charset="0"/>
              </a:rPr>
              <a:t>croho</a:t>
            </a:r>
            <a:r>
              <a:rPr lang="nl-NL" altLang="nl-NL" sz="1600" dirty="0">
                <a:latin typeface="Calibri" panose="020F0502020204030204" pitchFamily="34" charset="0"/>
                <a:ea typeface="Times New Roman" panose="02020603050405020304" pitchFamily="18" charset="0"/>
                <a:cs typeface="Calibri" panose="020F0502020204030204" pitchFamily="34" charset="0"/>
              </a:rPr>
              <a:t>-licentie al snel minimaal 20 maanden duurt (inclusief het accreditatieproces), is de doorlooptijd voor het in de markt zetten van een specialisatie veel korter en enkel afhankelijk van de beschikbaarheid van voldoende experts en onderwijsontwikkelaars. Zo kan er dus veel sneller worden ingespeeld op nieuwe ontwikkelingen in het werkveld. </a:t>
            </a:r>
          </a:p>
          <a:p>
            <a:pPr eaLnBrk="0" fontAlgn="base" hangingPunct="0">
              <a:spcBef>
                <a:spcPct val="0"/>
              </a:spcBef>
              <a:spcAft>
                <a:spcPct val="0"/>
              </a:spcAft>
            </a:pPr>
            <a:endParaRPr lang="nl-NL" altLang="nl-NL" sz="1600" dirty="0"/>
          </a:p>
          <a:p>
            <a:pPr marL="171450" indent="-171450">
              <a:buFontTx/>
              <a:buChar char="•"/>
            </a:pPr>
            <a:r>
              <a:rPr lang="nl-NL" altLang="nl-NL" sz="1600" b="1" i="1" dirty="0">
                <a:solidFill>
                  <a:srgbClr val="0070C0"/>
                </a:solidFill>
                <a:latin typeface="Calibri" panose="020F0502020204030204" pitchFamily="34" charset="0"/>
                <a:cs typeface="Calibri" panose="020F0502020204030204" pitchFamily="34" charset="0"/>
              </a:rPr>
              <a:t>Mogelijkheden voor profilering instellingen</a:t>
            </a:r>
          </a:p>
          <a:p>
            <a:pPr eaLnBrk="0" fontAlgn="base" hangingPunct="0">
              <a:spcBef>
                <a:spcPct val="0"/>
              </a:spcBef>
              <a:spcAft>
                <a:spcPct val="0"/>
              </a:spcAft>
            </a:pPr>
            <a:r>
              <a:rPr lang="nl-NL" altLang="nl-NL" sz="1600" dirty="0">
                <a:latin typeface="Calibri" panose="020F0502020204030204" pitchFamily="34" charset="0"/>
                <a:ea typeface="Times New Roman" panose="02020603050405020304" pitchFamily="18" charset="0"/>
                <a:cs typeface="Calibri" panose="020F0502020204030204" pitchFamily="34" charset="0"/>
              </a:rPr>
              <a:t>Het voorgestelde model biedt de aan de coalitie deelnemende hogescholen uitgelezen mogelijkheden zich te profileren middels specialisaties die aansluiten bij het profiel van de instelling. Zo zal de ene hogeschool daar waar het bijvoorbeeld gaat om het expertise gebied </a:t>
            </a:r>
            <a:r>
              <a:rPr lang="nl-NL" altLang="nl-NL" sz="1600" dirty="0" err="1">
                <a:latin typeface="Calibri" panose="020F0502020204030204" pitchFamily="34" charset="0"/>
                <a:ea typeface="Times New Roman" panose="02020603050405020304" pitchFamily="18" charset="0"/>
                <a:cs typeface="Calibri" panose="020F0502020204030204" pitchFamily="34" charset="0"/>
              </a:rPr>
              <a:t>sustainability</a:t>
            </a:r>
            <a:r>
              <a:rPr lang="nl-NL" altLang="nl-NL" sz="1600" dirty="0">
                <a:latin typeface="Calibri" panose="020F0502020204030204" pitchFamily="34" charset="0"/>
                <a:ea typeface="Times New Roman" panose="02020603050405020304" pitchFamily="18" charset="0"/>
                <a:cs typeface="Calibri" panose="020F0502020204030204" pitchFamily="34" charset="0"/>
              </a:rPr>
              <a:t> </a:t>
            </a:r>
            <a:r>
              <a:rPr lang="nl-NL" altLang="nl-NL" sz="1600" dirty="0" err="1">
                <a:latin typeface="Calibri" panose="020F0502020204030204" pitchFamily="34" charset="0"/>
                <a:ea typeface="Times New Roman" panose="02020603050405020304" pitchFamily="18" charset="0"/>
                <a:cs typeface="Calibri" panose="020F0502020204030204" pitchFamily="34" charset="0"/>
              </a:rPr>
              <a:t>transitions</a:t>
            </a:r>
            <a:r>
              <a:rPr lang="nl-NL" altLang="nl-NL" sz="1600" dirty="0">
                <a:latin typeface="Calibri" panose="020F0502020204030204" pitchFamily="34" charset="0"/>
                <a:ea typeface="Times New Roman" panose="02020603050405020304" pitchFamily="18" charset="0"/>
                <a:cs typeface="Calibri" panose="020F0502020204030204" pitchFamily="34" charset="0"/>
              </a:rPr>
              <a:t> zich willen onderscheiden met een specialisatie gericht op duurzame energie, terwijl een andere hogeschool veel kennis in huis heeft op het gebied van duurzaam bouwen en zich daarom daar op richt. Er ontstaat zo een rijk aanbod aan specialisaties, passend bij de kracht van de deelnemende instellingen, met navenante keuzemogelijkheden voor studenten. </a:t>
            </a:r>
            <a:endParaRPr lang="nl-NL" altLang="nl-NL" sz="1600" dirty="0"/>
          </a:p>
        </p:txBody>
      </p:sp>
      <p:sp>
        <p:nvSpPr>
          <p:cNvPr id="5" name="Rechthoek 4">
            <a:extLst>
              <a:ext uri="{FF2B5EF4-FFF2-40B4-BE49-F238E27FC236}">
                <a16:creationId xmlns:a16="http://schemas.microsoft.com/office/drawing/2014/main" id="{F21D1D11-0F8A-4CAB-B471-0F24BC15BFB2}"/>
              </a:ext>
            </a:extLst>
          </p:cNvPr>
          <p:cNvSpPr/>
          <p:nvPr/>
        </p:nvSpPr>
        <p:spPr>
          <a:xfrm>
            <a:off x="1524000" y="6284913"/>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6" name="Afbeelding 5" descr="Logo-01.png">
            <a:extLst>
              <a:ext uri="{FF2B5EF4-FFF2-40B4-BE49-F238E27FC236}">
                <a16:creationId xmlns:a16="http://schemas.microsoft.com/office/drawing/2014/main" id="{A56A7447-E430-4E02-8604-E236C79A6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81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3"/>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524000" y="114542"/>
            <a:ext cx="8229600" cy="1143000"/>
          </a:xfrm>
        </p:spPr>
        <p:txBody>
          <a:bodyPr>
            <a:normAutofit/>
          </a:bodyPr>
          <a:lstStyle/>
          <a:p>
            <a:pPr algn="l"/>
            <a:r>
              <a:rPr lang="nl-NL" sz="3200" b="1" dirty="0">
                <a:solidFill>
                  <a:srgbClr val="0090FF"/>
                </a:solidFill>
              </a:rPr>
              <a:t>Ontwerp sectorplan masters (1)</a:t>
            </a:r>
          </a:p>
        </p:txBody>
      </p:sp>
      <p:sp>
        <p:nvSpPr>
          <p:cNvPr id="6" name="Tijdelijke aanduiding voor inhoud 5"/>
          <p:cNvSpPr>
            <a:spLocks noGrp="1"/>
          </p:cNvSpPr>
          <p:nvPr>
            <p:ph idx="1"/>
          </p:nvPr>
        </p:nvSpPr>
        <p:spPr>
          <a:xfrm>
            <a:off x="1468342" y="995954"/>
            <a:ext cx="8510546" cy="5110648"/>
          </a:xfrm>
        </p:spPr>
        <p:txBody>
          <a:bodyPr>
            <a:normAutofit fontScale="85000" lnSpcReduction="10000"/>
          </a:bodyPr>
          <a:lstStyle/>
          <a:p>
            <a:pPr marL="257175" indent="-257175"/>
            <a:r>
              <a:rPr lang="nl-NL" sz="1700" dirty="0"/>
              <a:t>Het sectorplan Masters is het verzameldocument waar grote maatschappelijke trends en verwachte veranderingen op de arbeidsmarktvraag vertaald worden naar nieuwe cross-sectorale masters. Het sectorplan bevat de output van het proces waarin hogescholen samen nieuwe aanbod gestalte te geven.</a:t>
            </a:r>
          </a:p>
          <a:p>
            <a:pPr marL="257175" indent="-257175"/>
            <a:endParaRPr lang="nl-NL" sz="1700" dirty="0"/>
          </a:p>
          <a:p>
            <a:pPr marL="257175" indent="-257175"/>
            <a:r>
              <a:rPr lang="nl-NL" sz="1700" dirty="0"/>
              <a:t>Daarbij </a:t>
            </a:r>
            <a:r>
              <a:rPr lang="nl-NL" sz="1700" b="1" dirty="0"/>
              <a:t>wordt gepoogd </a:t>
            </a:r>
            <a:r>
              <a:rPr lang="nl-NL" sz="1700" dirty="0"/>
              <a:t>om, voor dit nieuwe aanbod, op een aantal thema’s via een </a:t>
            </a:r>
            <a:r>
              <a:rPr lang="nl-NL" sz="1700" b="1" dirty="0"/>
              <a:t>meer kwalitatieve beschrijving van de toekomstige arbeidsmarkt,</a:t>
            </a:r>
            <a:r>
              <a:rPr lang="nl-NL" sz="1700" dirty="0"/>
              <a:t> vrijstelling vanuit OCW te verkrijgen voor de individuele toetsing door het CDHO van de uiteindelijke aanvraag.</a:t>
            </a:r>
          </a:p>
          <a:p>
            <a:pPr marL="257175" indent="-257175"/>
            <a:endParaRPr lang="nl-NL" sz="1700" dirty="0"/>
          </a:p>
          <a:p>
            <a:pPr marL="257175" indent="-257175"/>
            <a:r>
              <a:rPr lang="nl-NL" sz="1700" dirty="0"/>
              <a:t>Daarbij staat dit sectorplan Masters naast de gebruikelijke procedures van o.a. de CDHO en sectorale verkenningen van de Sectorale Advies Colleges. Het sectorplan heeft daarmee </a:t>
            </a:r>
            <a:r>
              <a:rPr lang="nl-NL" sz="1700" b="1" dirty="0"/>
              <a:t>een aparte positie </a:t>
            </a:r>
            <a:r>
              <a:rPr lang="nl-NL" sz="1700" dirty="0"/>
              <a:t>en is een aanvulling op deze reguliere procedures en verkenningen. </a:t>
            </a:r>
          </a:p>
          <a:p>
            <a:pPr marL="257175" indent="-257175"/>
            <a:endParaRPr lang="nl-NL" sz="1700" dirty="0"/>
          </a:p>
          <a:p>
            <a:pPr marL="257175" indent="-257175"/>
            <a:r>
              <a:rPr lang="nl-NL" sz="1700" dirty="0"/>
              <a:t>De vraagstukken zijn breed en kunnen verschillende uitstroomprofielen bevatten, zijn vastgesteld door VH </a:t>
            </a:r>
            <a:r>
              <a:rPr lang="nl-NL" sz="1700" b="1" dirty="0"/>
              <a:t>bestuurlijke werkgroep Verhofstad</a:t>
            </a:r>
            <a:r>
              <a:rPr lang="nl-NL" sz="1700" dirty="0"/>
              <a:t>.</a:t>
            </a:r>
          </a:p>
          <a:p>
            <a:pPr marL="257175" indent="-257175"/>
            <a:endParaRPr lang="nl-NL" sz="1700" dirty="0"/>
          </a:p>
          <a:p>
            <a:pPr marL="257175" indent="-257175"/>
            <a:r>
              <a:rPr lang="nl-NL" sz="1700" dirty="0"/>
              <a:t>In juni 2021 konden hogescholen zich inschrijven op één of meerdere profielen. Deze hogescholen werken in coalities aan het uitwerken van de masters. Zij betrekken daarin nadrukkelijk het werkveld. </a:t>
            </a:r>
          </a:p>
          <a:p>
            <a:pPr marL="257175" indent="-257175"/>
            <a:endParaRPr lang="nl-NL" sz="1700" dirty="0"/>
          </a:p>
          <a:p>
            <a:pPr marL="257175" indent="-257175"/>
            <a:r>
              <a:rPr lang="nl-NL" sz="1700" dirty="0"/>
              <a:t>Start coalitievorming eind juni 2021, in de praktijk in september 2021 van start. Coalities werken op basis van consensus. Deelname van een hogeschool aan een thema betekent een serieuze inzet. </a:t>
            </a:r>
          </a:p>
          <a:p>
            <a:pPr marL="257175" indent="-257175"/>
            <a:endParaRPr lang="nl-NL" sz="1400" dirty="0"/>
          </a:p>
          <a:p>
            <a:pPr marL="257175" indent="-257175"/>
            <a:endParaRPr lang="nl-NL" sz="1200" dirty="0"/>
          </a:p>
          <a:p>
            <a:pPr marL="257175" indent="-257175"/>
            <a:endParaRPr lang="nl-NL" sz="1200" dirty="0"/>
          </a:p>
          <a:p>
            <a:pPr marL="0" indent="0">
              <a:buNone/>
            </a:pPr>
            <a:endParaRPr lang="nl-NL" sz="2000" b="1" dirty="0"/>
          </a:p>
        </p:txBody>
      </p:sp>
    </p:spTree>
    <p:extLst>
      <p:ext uri="{BB962C8B-B14F-4D97-AF65-F5344CB8AC3E}">
        <p14:creationId xmlns:p14="http://schemas.microsoft.com/office/powerpoint/2010/main" val="173891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524000" y="103187"/>
            <a:ext cx="10515600" cy="1325563"/>
          </a:xfrm>
        </p:spPr>
        <p:txBody>
          <a:bodyPr>
            <a:normAutofit/>
          </a:bodyPr>
          <a:lstStyle/>
          <a:p>
            <a:r>
              <a:rPr lang="nl-NL" sz="3200" b="1" dirty="0">
                <a:solidFill>
                  <a:srgbClr val="0090FF"/>
                </a:solidFill>
              </a:rPr>
              <a:t>Ontwerp sectorplan masters (2)</a:t>
            </a:r>
          </a:p>
        </p:txBody>
      </p:sp>
      <p:sp>
        <p:nvSpPr>
          <p:cNvPr id="6" name="Tijdelijke aanduiding voor inhoud 5"/>
          <p:cNvSpPr>
            <a:spLocks noGrp="1"/>
          </p:cNvSpPr>
          <p:nvPr>
            <p:ph idx="1"/>
          </p:nvPr>
        </p:nvSpPr>
        <p:spPr>
          <a:xfrm>
            <a:off x="1524000" y="1144988"/>
            <a:ext cx="8229600" cy="4809725"/>
          </a:xfrm>
        </p:spPr>
        <p:txBody>
          <a:bodyPr>
            <a:normAutofit fontScale="92500" lnSpcReduction="20000"/>
          </a:bodyPr>
          <a:lstStyle/>
          <a:p>
            <a:pPr marL="0" indent="0">
              <a:buNone/>
            </a:pPr>
            <a:r>
              <a:rPr lang="nl-NL" sz="2000" b="1" dirty="0"/>
              <a:t>Fasering:</a:t>
            </a:r>
          </a:p>
          <a:p>
            <a:pPr marL="0" indent="0">
              <a:buNone/>
            </a:pPr>
            <a:endParaRPr lang="nl-NL" sz="2000" b="1" dirty="0"/>
          </a:p>
          <a:p>
            <a:pPr marL="0" indent="0">
              <a:buNone/>
            </a:pPr>
            <a:r>
              <a:rPr lang="nl-NL" sz="1400" b="1" dirty="0">
                <a:solidFill>
                  <a:schemeClr val="accent2">
                    <a:lumMod val="50000"/>
                  </a:schemeClr>
                </a:solidFill>
              </a:rPr>
              <a:t>2021-2022</a:t>
            </a:r>
          </a:p>
          <a:p>
            <a:pPr>
              <a:buAutoNum type="arabicPeriod"/>
            </a:pPr>
            <a:r>
              <a:rPr lang="nl-NL" sz="1800" dirty="0" err="1"/>
              <a:t>Kwartiermakersfase</a:t>
            </a:r>
            <a:endParaRPr lang="nl-NL" sz="1800" dirty="0"/>
          </a:p>
          <a:p>
            <a:pPr>
              <a:buAutoNum type="arabicPeriod"/>
            </a:pPr>
            <a:r>
              <a:rPr lang="nl-NL" sz="1800" dirty="0" err="1"/>
              <a:t>Regievoeringsfase</a:t>
            </a:r>
            <a:endParaRPr lang="nl-NL" sz="1800" dirty="0"/>
          </a:p>
          <a:p>
            <a:pPr>
              <a:buAutoNum type="arabicPeriod"/>
            </a:pPr>
            <a:r>
              <a:rPr lang="nl-NL" sz="1800" dirty="0"/>
              <a:t>Uitwerken onderbouwing sectorplan MDT in de themagroepen</a:t>
            </a:r>
          </a:p>
          <a:p>
            <a:pPr marL="0" indent="0">
              <a:buNone/>
            </a:pPr>
            <a:endParaRPr lang="nl-NL" sz="1800" dirty="0"/>
          </a:p>
          <a:p>
            <a:pPr marL="0" indent="0">
              <a:lnSpc>
                <a:spcPct val="100000"/>
              </a:lnSpc>
              <a:buNone/>
            </a:pPr>
            <a:r>
              <a:rPr lang="nl-NL" sz="1400" b="1" dirty="0">
                <a:solidFill>
                  <a:schemeClr val="accent2">
                    <a:lumMod val="50000"/>
                  </a:schemeClr>
                </a:solidFill>
              </a:rPr>
              <a:t>2022-2023</a:t>
            </a:r>
          </a:p>
          <a:p>
            <a:pPr>
              <a:buAutoNum type="arabicPeriod"/>
            </a:pPr>
            <a:r>
              <a:rPr lang="nl-NL" sz="1800" dirty="0"/>
              <a:t>Besluitvormingsfase </a:t>
            </a:r>
            <a:r>
              <a:rPr lang="nl-NL" sz="1800" dirty="0" err="1"/>
              <a:t>CvB’s</a:t>
            </a:r>
            <a:r>
              <a:rPr lang="nl-NL" sz="1800" dirty="0"/>
              <a:t> hogescholen over definitieve deelname aan sectorplan-aanvraag per thema</a:t>
            </a:r>
          </a:p>
          <a:p>
            <a:pPr>
              <a:buAutoNum type="arabicPeriod"/>
            </a:pPr>
            <a:r>
              <a:rPr lang="nl-NL" sz="1800" dirty="0"/>
              <a:t>Indienen uitgewerkt sectorplan per thema bij Werkgroep Verhofstad VH</a:t>
            </a:r>
          </a:p>
          <a:p>
            <a:pPr>
              <a:buAutoNum type="arabicPeriod"/>
            </a:pPr>
            <a:r>
              <a:rPr lang="nl-NL" sz="1800" dirty="0"/>
              <a:t>Werkgroep Verhofstad VH dient sectorplan van 1 of meerdere thema’s in bij CDHO</a:t>
            </a:r>
          </a:p>
          <a:p>
            <a:pPr>
              <a:buAutoNum type="arabicPeriod"/>
            </a:pPr>
            <a:r>
              <a:rPr lang="nl-NL" sz="1800" dirty="0"/>
              <a:t>Advies CDHO per thema</a:t>
            </a:r>
          </a:p>
          <a:p>
            <a:pPr>
              <a:buAutoNum type="arabicPeriod"/>
            </a:pPr>
            <a:r>
              <a:rPr lang="nl-NL" sz="1800" dirty="0"/>
              <a:t>Besluit MDT sectorplan door ministerie</a:t>
            </a:r>
          </a:p>
          <a:p>
            <a:pPr>
              <a:buAutoNum type="arabicPeriod"/>
            </a:pPr>
            <a:r>
              <a:rPr lang="nl-NL" sz="1800" dirty="0"/>
              <a:t>Bij akkoord op sectorplan start TNO traject (eigenstandig of gezamenlijk, afhankelijk van samenwerkingsmodel)</a:t>
            </a:r>
            <a:endParaRPr lang="nl-NL" sz="1400" dirty="0"/>
          </a:p>
          <a:p>
            <a:pPr marL="0" indent="0">
              <a:buNone/>
            </a:pPr>
            <a:endParaRPr lang="nl-NL" sz="1100" dirty="0"/>
          </a:p>
          <a:p>
            <a:pPr marL="0" indent="0">
              <a:buNone/>
            </a:pPr>
            <a:endParaRPr lang="nl-NL" sz="1100" dirty="0"/>
          </a:p>
          <a:p>
            <a:pPr marL="0" indent="0">
              <a:buNone/>
            </a:pPr>
            <a:endParaRPr lang="nl-NL" sz="1100" dirty="0"/>
          </a:p>
          <a:p>
            <a:pPr marL="0" indent="0">
              <a:buNone/>
            </a:pPr>
            <a:endParaRPr lang="nl-NL" sz="1100" dirty="0"/>
          </a:p>
        </p:txBody>
      </p:sp>
    </p:spTree>
    <p:extLst>
      <p:ext uri="{BB962C8B-B14F-4D97-AF65-F5344CB8AC3E}">
        <p14:creationId xmlns:p14="http://schemas.microsoft.com/office/powerpoint/2010/main" val="13200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402946" y="197334"/>
            <a:ext cx="8031570" cy="573087"/>
          </a:xfrm>
        </p:spPr>
        <p:txBody>
          <a:bodyPr>
            <a:normAutofit/>
          </a:bodyPr>
          <a:lstStyle/>
          <a:p>
            <a:pPr algn="l"/>
            <a:r>
              <a:rPr lang="nl-NL" sz="3200" b="1" dirty="0">
                <a:solidFill>
                  <a:srgbClr val="0090FF"/>
                </a:solidFill>
              </a:rPr>
              <a:t>Ontwerp sectorplan masters (3)</a:t>
            </a:r>
          </a:p>
        </p:txBody>
      </p:sp>
      <p:sp>
        <p:nvSpPr>
          <p:cNvPr id="6" name="Tijdelijke aanduiding voor inhoud 5"/>
          <p:cNvSpPr>
            <a:spLocks noGrp="1"/>
          </p:cNvSpPr>
          <p:nvPr>
            <p:ph idx="1"/>
          </p:nvPr>
        </p:nvSpPr>
        <p:spPr>
          <a:xfrm>
            <a:off x="1524000" y="1009328"/>
            <a:ext cx="9144000" cy="5275588"/>
          </a:xfrm>
        </p:spPr>
        <p:txBody>
          <a:bodyPr>
            <a:normAutofit/>
          </a:bodyPr>
          <a:lstStyle/>
          <a:p>
            <a:pPr>
              <a:buAutoNum type="arabicPeriod"/>
            </a:pPr>
            <a:r>
              <a:rPr lang="nl-NL" sz="1800" b="1" dirty="0" err="1"/>
              <a:t>Kwartiermakersfase</a:t>
            </a:r>
            <a:endParaRPr lang="nl-NL" sz="1800" b="1" dirty="0"/>
          </a:p>
          <a:p>
            <a:pPr marL="0" indent="0">
              <a:buNone/>
            </a:pPr>
            <a:r>
              <a:rPr lang="nl-NL" sz="1500" dirty="0"/>
              <a:t>Kwartiermakers zijn aangesteld door de geïnteresseerde hogescholen. De kosten hiervoor worden onderling gedeeld. De kwartiermaker heeft tot taak om objectief de inbreng van de verschillende hogescholen voor deze master in kaart te brengen. </a:t>
            </a:r>
          </a:p>
          <a:p>
            <a:pPr marL="0" indent="0">
              <a:buNone/>
            </a:pPr>
            <a:r>
              <a:rPr lang="nl-NL" sz="1200" i="1" dirty="0"/>
              <a:t>Hierbij kan worden gedacht aan het in kaart brengen van de kennisinfrastructuur die de deelnemende hogescholen  hebben  op dit onderwerp en of het in de lijn der verwachting ligt dat de deelnemende hogescholen kunnen  voldoen aan de masterstandaard. Eventueel kunnen criteria die hogescholen in kaart willen brengen alvorens zij deelnemen aan de coalitie onderdeel zijn van deze opdracht. Vanwege de breedte van een aantal thema’s is onderdeel van de opdracht aan deze kwartiermakers om ook een inhoudelijke richting van de master af te tasten. Bij een tweetal thema’s ligt tevens de vraag voor of dat tot één of twee masterprofielen moet leiden (artificiële intelligentie en data-</a:t>
            </a:r>
            <a:r>
              <a:rPr lang="nl-NL" sz="1200" i="1" dirty="0" err="1"/>
              <a:t>driven</a:t>
            </a:r>
            <a:r>
              <a:rPr lang="nl-NL" sz="1200" i="1" dirty="0"/>
              <a:t> </a:t>
            </a:r>
            <a:r>
              <a:rPr lang="nl-NL" sz="1200" i="1" dirty="0" err="1"/>
              <a:t>innovation</a:t>
            </a:r>
            <a:r>
              <a:rPr lang="nl-NL" sz="1200" i="1" dirty="0"/>
              <a:t> mogelijk samen en Managing </a:t>
            </a:r>
            <a:r>
              <a:rPr lang="nl-NL" sz="1200" i="1" dirty="0" err="1"/>
              <a:t>sustainability</a:t>
            </a:r>
            <a:r>
              <a:rPr lang="nl-NL" sz="1200" i="1" dirty="0"/>
              <a:t> </a:t>
            </a:r>
            <a:r>
              <a:rPr lang="nl-NL" sz="1200" i="1" dirty="0" err="1"/>
              <a:t>transitions</a:t>
            </a:r>
            <a:r>
              <a:rPr lang="nl-NL" sz="1200" i="1" dirty="0"/>
              <a:t> mogelijk gesplitst).  </a:t>
            </a:r>
          </a:p>
          <a:p>
            <a:pPr marL="0" indent="0">
              <a:buNone/>
            </a:pPr>
            <a:endParaRPr lang="nl-NL" sz="1200" i="1" dirty="0"/>
          </a:p>
          <a:p>
            <a:pPr marL="0" indent="0">
              <a:buNone/>
            </a:pPr>
            <a:r>
              <a:rPr lang="nl-NL" sz="1800" b="1" dirty="0"/>
              <a:t>2.  Regievoerdersfase</a:t>
            </a:r>
          </a:p>
          <a:p>
            <a:pPr marL="0" indent="0">
              <a:buNone/>
            </a:pPr>
            <a:r>
              <a:rPr lang="nl-NL" sz="1500" dirty="0"/>
              <a:t>Op het moment dat de coalitie van start gaat, wordt voorgesteld om te werken met regievoerders. De regievoerder wordt gekozen uit het midden van (of door) de deelnemende hogescholen. De regievoerders hebben in de uitwerking van het masterprofiel een begeleidende en coördinerende rol in de ontwikkelgroep. De regievoerders dragen zorg dat eventuele belangentegenstellingen in de ontwikkelgroep kunnen worden overbrugd.  </a:t>
            </a:r>
          </a:p>
          <a:p>
            <a:pPr marL="0" indent="0">
              <a:buNone/>
            </a:pPr>
            <a:endParaRPr lang="nl-NL" sz="1200" i="1" dirty="0"/>
          </a:p>
          <a:p>
            <a:pPr marL="0" indent="0">
              <a:buNone/>
            </a:pPr>
            <a:endParaRPr lang="nl-NL" sz="1200" i="1" dirty="0"/>
          </a:p>
          <a:p>
            <a:pPr marL="0" indent="0">
              <a:buNone/>
            </a:pPr>
            <a:r>
              <a:rPr lang="nl-NL" sz="1100" i="1" dirty="0"/>
              <a:t>Bron:  VH, april 2019, Ontwerp sectorplan masters</a:t>
            </a:r>
          </a:p>
          <a:p>
            <a:pPr marL="0" indent="0">
              <a:buNone/>
            </a:pPr>
            <a:endParaRPr lang="nl-NL" sz="1100" i="1" dirty="0"/>
          </a:p>
          <a:p>
            <a:pPr marL="0" indent="0">
              <a:buNone/>
            </a:pPr>
            <a:endParaRPr lang="nl-NL" sz="2000" b="1" dirty="0"/>
          </a:p>
        </p:txBody>
      </p:sp>
    </p:spTree>
    <p:extLst>
      <p:ext uri="{BB962C8B-B14F-4D97-AF65-F5344CB8AC3E}">
        <p14:creationId xmlns:p14="http://schemas.microsoft.com/office/powerpoint/2010/main" val="221388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6284916"/>
            <a:ext cx="9144000" cy="573087"/>
          </a:xfrm>
          <a:prstGeom prst="rect">
            <a:avLst/>
          </a:prstGeom>
          <a:solidFill>
            <a:srgbClr val="009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srgbClr val="0099FF"/>
              </a:solidFill>
            </a:endParaRPr>
          </a:p>
        </p:txBody>
      </p:sp>
      <p:pic>
        <p:nvPicPr>
          <p:cNvPr id="12292" name="Afbeelding 5" descr="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4516" y="5692775"/>
            <a:ext cx="9794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1524000" y="117820"/>
            <a:ext cx="8031570" cy="573087"/>
          </a:xfrm>
        </p:spPr>
        <p:txBody>
          <a:bodyPr/>
          <a:lstStyle/>
          <a:p>
            <a:pPr algn="l"/>
            <a:r>
              <a:rPr lang="nl-NL" sz="2800" b="1" dirty="0">
                <a:solidFill>
                  <a:srgbClr val="0090FF"/>
                </a:solidFill>
              </a:rPr>
              <a:t>Ontwerp sectorplan masters (4)</a:t>
            </a:r>
          </a:p>
        </p:txBody>
      </p:sp>
      <p:sp>
        <p:nvSpPr>
          <p:cNvPr id="6" name="Tijdelijke aanduiding voor inhoud 5"/>
          <p:cNvSpPr>
            <a:spLocks noGrp="1"/>
          </p:cNvSpPr>
          <p:nvPr>
            <p:ph idx="1"/>
          </p:nvPr>
        </p:nvSpPr>
        <p:spPr>
          <a:xfrm>
            <a:off x="1524000" y="811033"/>
            <a:ext cx="9144000" cy="5192202"/>
          </a:xfrm>
        </p:spPr>
        <p:txBody>
          <a:bodyPr>
            <a:normAutofit fontScale="92500" lnSpcReduction="10000"/>
          </a:bodyPr>
          <a:lstStyle/>
          <a:p>
            <a:pPr marL="0" indent="0">
              <a:buNone/>
            </a:pPr>
            <a:r>
              <a:rPr lang="nl-NL" sz="1800" b="1" dirty="0"/>
              <a:t>Knelpunten </a:t>
            </a:r>
          </a:p>
          <a:p>
            <a:pPr marL="0" indent="0">
              <a:buNone/>
            </a:pPr>
            <a:r>
              <a:rPr lang="nl-NL" sz="1800" dirty="0">
                <a:solidFill>
                  <a:srgbClr val="000000"/>
                </a:solidFill>
              </a:rPr>
              <a:t>Indien de regievoerder de eventuele knelpunten in de ontwikkelgroep niet overbrugd krijgt, kan op ambtelijk niveau overlegd worden tussen de hogescholen die deelnemen aan de coalitie. Mochten zij er niet uitkomen, kan er verder gesproken worden in een overleg tussen de verschillende bestuurders van de coalitiepartijen. </a:t>
            </a:r>
          </a:p>
          <a:p>
            <a:pPr marL="0" indent="0">
              <a:buNone/>
            </a:pPr>
            <a:r>
              <a:rPr lang="nl-NL" sz="1800" dirty="0">
                <a:solidFill>
                  <a:srgbClr val="000000"/>
                </a:solidFill>
              </a:rPr>
              <a:t>Indien de bestuurlijke bespreking tot onvoldoende resultaat leiden, dan zal het thema niet in het sectorplan worden opgenomen. </a:t>
            </a:r>
            <a:endParaRPr lang="nl-NL" sz="1100" dirty="0"/>
          </a:p>
          <a:p>
            <a:pPr marL="0" indent="0">
              <a:buNone/>
            </a:pPr>
            <a:endParaRPr lang="nl-NL" sz="1100" i="1" dirty="0"/>
          </a:p>
          <a:p>
            <a:pPr marL="0" indent="0">
              <a:buNone/>
            </a:pPr>
            <a:r>
              <a:rPr lang="nl-NL" sz="1800" b="1" dirty="0"/>
              <a:t>Rol werkgroep sectorplan masters (werkgroep Verhofstad)</a:t>
            </a:r>
          </a:p>
          <a:p>
            <a:pPr marL="0" indent="0">
              <a:buNone/>
            </a:pPr>
            <a:r>
              <a:rPr lang="nl-NL" sz="1800" dirty="0">
                <a:solidFill>
                  <a:srgbClr val="000000"/>
                </a:solidFill>
                <a:latin typeface="Calibri" panose="020F0502020204030204" pitchFamily="34" charset="0"/>
              </a:rPr>
              <a:t>Deze werkgroep laat de ontwikkeling van de masterprofielen aan de hogescholen, wel vormt deze werkgroep de </a:t>
            </a:r>
            <a:r>
              <a:rPr lang="nl-NL" sz="1800" b="1" dirty="0">
                <a:solidFill>
                  <a:srgbClr val="000000"/>
                </a:solidFill>
                <a:latin typeface="Calibri" panose="020F0502020204030204" pitchFamily="34" charset="0"/>
              </a:rPr>
              <a:t>schakel </a:t>
            </a:r>
            <a:r>
              <a:rPr lang="nl-NL" sz="1800" dirty="0">
                <a:solidFill>
                  <a:srgbClr val="000000"/>
                </a:solidFill>
                <a:latin typeface="Calibri" panose="020F0502020204030204" pitchFamily="34" charset="0"/>
              </a:rPr>
              <a:t>tussen OCW en de verschillende coalities. </a:t>
            </a:r>
          </a:p>
          <a:p>
            <a:pPr marL="0" indent="0">
              <a:buNone/>
            </a:pPr>
            <a:r>
              <a:rPr lang="nl-NL" sz="1800" dirty="0">
                <a:solidFill>
                  <a:srgbClr val="000000"/>
                </a:solidFill>
                <a:latin typeface="Calibri" panose="020F0502020204030204" pitchFamily="34" charset="0"/>
              </a:rPr>
              <a:t>Ook is de werkgroep de plaats waar </a:t>
            </a:r>
            <a:r>
              <a:rPr lang="nl-NL" sz="1800" b="1" dirty="0">
                <a:solidFill>
                  <a:srgbClr val="000000"/>
                </a:solidFill>
                <a:latin typeface="Calibri" panose="020F0502020204030204" pitchFamily="34" charset="0"/>
              </a:rPr>
              <a:t>tussentijds bijgepraat </a:t>
            </a:r>
            <a:r>
              <a:rPr lang="nl-NL" sz="1800" dirty="0">
                <a:solidFill>
                  <a:srgbClr val="000000"/>
                </a:solidFill>
                <a:latin typeface="Calibri" panose="020F0502020204030204" pitchFamily="34" charset="0"/>
              </a:rPr>
              <a:t>wordt en waar </a:t>
            </a:r>
            <a:r>
              <a:rPr lang="nl-NL" sz="1800" b="1" dirty="0">
                <a:solidFill>
                  <a:srgbClr val="000000"/>
                </a:solidFill>
                <a:latin typeface="Calibri" panose="020F0502020204030204" pitchFamily="34" charset="0"/>
              </a:rPr>
              <a:t>overstijgende vragen opgepakt </a:t>
            </a:r>
            <a:r>
              <a:rPr lang="nl-NL" sz="1800" dirty="0">
                <a:solidFill>
                  <a:srgbClr val="000000"/>
                </a:solidFill>
                <a:latin typeface="Calibri" panose="020F0502020204030204" pitchFamily="34" charset="0"/>
              </a:rPr>
              <a:t>kunnen worden. De werkgroep heeft de expliciete taak om </a:t>
            </a:r>
            <a:r>
              <a:rPr lang="nl-NL" sz="1800" b="1" dirty="0">
                <a:solidFill>
                  <a:srgbClr val="000000"/>
                </a:solidFill>
                <a:latin typeface="Calibri" panose="020F0502020204030204" pitchFamily="34" charset="0"/>
              </a:rPr>
              <a:t>hiaten of overlap </a:t>
            </a:r>
            <a:r>
              <a:rPr lang="nl-NL" sz="1800" dirty="0">
                <a:solidFill>
                  <a:srgbClr val="000000"/>
                </a:solidFill>
                <a:latin typeface="Calibri" panose="020F0502020204030204" pitchFamily="34" charset="0"/>
              </a:rPr>
              <a:t>tussen de verschillende ontwikkelde profielen </a:t>
            </a:r>
            <a:r>
              <a:rPr lang="nl-NL" sz="1800" b="1" dirty="0">
                <a:solidFill>
                  <a:srgbClr val="000000"/>
                </a:solidFill>
                <a:latin typeface="Calibri" panose="020F0502020204030204" pitchFamily="34" charset="0"/>
              </a:rPr>
              <a:t>te constateren</a:t>
            </a:r>
            <a:r>
              <a:rPr lang="nl-NL" sz="1800" dirty="0">
                <a:solidFill>
                  <a:srgbClr val="000000"/>
                </a:solidFill>
                <a:latin typeface="Calibri" panose="020F0502020204030204" pitchFamily="34" charset="0"/>
              </a:rPr>
              <a:t>. Daarbij heeft de werkgroep een </a:t>
            </a:r>
            <a:r>
              <a:rPr lang="nl-NL" sz="1800" b="1" dirty="0">
                <a:solidFill>
                  <a:srgbClr val="000000"/>
                </a:solidFill>
                <a:latin typeface="Calibri" panose="020F0502020204030204" pitchFamily="34" charset="0"/>
              </a:rPr>
              <a:t>agenderende/adviserende rol </a:t>
            </a:r>
            <a:r>
              <a:rPr lang="nl-NL" sz="1800" dirty="0">
                <a:solidFill>
                  <a:srgbClr val="000000"/>
                </a:solidFill>
                <a:latin typeface="Calibri" panose="020F0502020204030204" pitchFamily="34" charset="0"/>
              </a:rPr>
              <a:t>naar de coalities. </a:t>
            </a:r>
          </a:p>
          <a:p>
            <a:pPr marL="0" indent="0">
              <a:buNone/>
            </a:pPr>
            <a:r>
              <a:rPr lang="nl-NL" sz="1800" dirty="0">
                <a:solidFill>
                  <a:srgbClr val="000000"/>
                </a:solidFill>
                <a:latin typeface="Calibri" panose="020F0502020204030204" pitchFamily="34" charset="0"/>
              </a:rPr>
              <a:t>Aan het einde van het traject is de werkgroep de plaats waar de verschillende profielen worden verzameld en met </a:t>
            </a:r>
            <a:r>
              <a:rPr lang="nl-NL" sz="1800" b="1" dirty="0">
                <a:solidFill>
                  <a:srgbClr val="000000"/>
                </a:solidFill>
                <a:latin typeface="Calibri" panose="020F0502020204030204" pitchFamily="34" charset="0"/>
              </a:rPr>
              <a:t>OCW worden afgestemd.</a:t>
            </a:r>
            <a:endParaRPr lang="nl-NL" sz="1100" b="1" dirty="0"/>
          </a:p>
          <a:p>
            <a:pPr marL="0" indent="0">
              <a:buNone/>
            </a:pPr>
            <a:endParaRPr lang="nl-NL" sz="1100" i="1" dirty="0"/>
          </a:p>
          <a:p>
            <a:pPr marL="0" indent="0">
              <a:buNone/>
            </a:pPr>
            <a:endParaRPr lang="nl-NL" sz="1100" i="1" dirty="0"/>
          </a:p>
          <a:p>
            <a:pPr marL="0" indent="0">
              <a:buNone/>
            </a:pPr>
            <a:r>
              <a:rPr lang="nl-NL" sz="1100" i="1" dirty="0"/>
              <a:t>Bron:  VH, april 2019, Ontwerp sectorplan masters</a:t>
            </a:r>
          </a:p>
          <a:p>
            <a:pPr marL="0" indent="0">
              <a:buNone/>
            </a:pPr>
            <a:endParaRPr lang="nl-NL" sz="1100" i="1" dirty="0"/>
          </a:p>
          <a:p>
            <a:pPr marL="0" indent="0">
              <a:buNone/>
            </a:pPr>
            <a:endParaRPr lang="nl-NL" sz="2000" b="1" dirty="0"/>
          </a:p>
        </p:txBody>
      </p:sp>
    </p:spTree>
    <p:extLst>
      <p:ext uri="{BB962C8B-B14F-4D97-AF65-F5344CB8AC3E}">
        <p14:creationId xmlns:p14="http://schemas.microsoft.com/office/powerpoint/2010/main" val="20859875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8F2DE7D9A9C479116BCE0C4CF6840" ma:contentTypeVersion="16" ma:contentTypeDescription="Een nieuw document maken." ma:contentTypeScope="" ma:versionID="5c42f218ea58ca94be6405ba1d90a834">
  <xsd:schema xmlns:xsd="http://www.w3.org/2001/XMLSchema" xmlns:xs="http://www.w3.org/2001/XMLSchema" xmlns:p="http://schemas.microsoft.com/office/2006/metadata/properties" xmlns:ns2="8d1f730c-b919-4450-b904-102a403d830d" xmlns:ns3="45e41de8-3bcc-4e7d-ae12-f75bf3360fcd" targetNamespace="http://schemas.microsoft.com/office/2006/metadata/properties" ma:root="true" ma:fieldsID="3b274dd66bf0e55324a84cad644626f3" ns2:_="" ns3:_="">
    <xsd:import namespace="8d1f730c-b919-4450-b904-102a403d830d"/>
    <xsd:import namespace="45e41de8-3bcc-4e7d-ae12-f75bf3360f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f730c-b919-4450-b904-102a403d8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ba1a1fb-4924-4901-afe7-387a3b550bb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e41de8-3bcc-4e7d-ae12-f75bf3360fc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768f7678-6ace-4101-99e4-9fea46d8756c}" ma:internalName="TaxCatchAll" ma:showField="CatchAllData" ma:web="45e41de8-3bcc-4e7d-ae12-f75bf3360f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1f730c-b919-4450-b904-102a403d830d">
      <Terms xmlns="http://schemas.microsoft.com/office/infopath/2007/PartnerControls"/>
    </lcf76f155ced4ddcb4097134ff3c332f>
    <TaxCatchAll xmlns="45e41de8-3bcc-4e7d-ae12-f75bf3360fcd" xsi:nil="true"/>
  </documentManagement>
</p:properties>
</file>

<file path=customXml/itemProps1.xml><?xml version="1.0" encoding="utf-8"?>
<ds:datastoreItem xmlns:ds="http://schemas.openxmlformats.org/officeDocument/2006/customXml" ds:itemID="{FC5314B4-2C17-4D8D-BC96-DC3ECEC5291C}"/>
</file>

<file path=customXml/itemProps2.xml><?xml version="1.0" encoding="utf-8"?>
<ds:datastoreItem xmlns:ds="http://schemas.openxmlformats.org/officeDocument/2006/customXml" ds:itemID="{E3A4E924-F2C7-4A39-A927-57C4F05BD380}"/>
</file>

<file path=customXml/itemProps3.xml><?xml version="1.0" encoding="utf-8"?>
<ds:datastoreItem xmlns:ds="http://schemas.openxmlformats.org/officeDocument/2006/customXml" ds:itemID="{73F628A8-DCF6-4225-882A-B06BF6946ADD}"/>
</file>

<file path=docProps/app.xml><?xml version="1.0" encoding="utf-8"?>
<Properties xmlns="http://schemas.openxmlformats.org/officeDocument/2006/extended-properties" xmlns:vt="http://schemas.openxmlformats.org/officeDocument/2006/docPropsVTypes">
  <TotalTime>135</TotalTime>
  <Words>3248</Words>
  <Application>Microsoft Office PowerPoint</Application>
  <PresentationFormat>Breedbeeld</PresentationFormat>
  <Paragraphs>236</Paragraphs>
  <Slides>25</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Calibri Light</vt:lpstr>
      <vt:lpstr>Kantoorthema</vt:lpstr>
      <vt:lpstr>Sectorplan masters Vereniging Hogescholen   Modellen voor samenwerking tussen hogescholen       Petra Kanters Voorzitter Landelijk Platform Professionele Masteropleidingen VH / lid werkgroep bestuurlijke werkgroep Verhofstad / Hogeschool Rotterdam  Willie van der Galiën Lid Landelijk Platform Professionele Masteropleidingen VH / lid bestuurlijke werkgroep Verhofstad  / NHL Stenden Hogeschool  </vt:lpstr>
      <vt:lpstr>Ambitie sectorplan masters Vereniging Hogescholen</vt:lpstr>
      <vt:lpstr>Brede masterprofielen</vt:lpstr>
      <vt:lpstr>Brede masterprofielen</vt:lpstr>
      <vt:lpstr>Voordelen brede licenties met specialisaties </vt:lpstr>
      <vt:lpstr>Ontwerp sectorplan masters (1)</vt:lpstr>
      <vt:lpstr>Ontwerp sectorplan masters (2)</vt:lpstr>
      <vt:lpstr>Ontwerp sectorplan masters (3)</vt:lpstr>
      <vt:lpstr>Ontwerp sectorplan masters (4)</vt:lpstr>
      <vt:lpstr>Governance sectorplan masters, voorbeeld MST</vt:lpstr>
      <vt:lpstr>Afspraken met OCW sectorplan masters (2021)</vt:lpstr>
      <vt:lpstr>Afspraken met OCW sectorplan masters (juni 2022)</vt:lpstr>
      <vt:lpstr>PowerPoint-presentatie</vt:lpstr>
      <vt:lpstr>                 </vt:lpstr>
      <vt:lpstr>                 </vt:lpstr>
      <vt:lpstr>                  </vt:lpstr>
      <vt:lpstr>                 </vt:lpstr>
      <vt:lpstr>   M Master of arts in fine art and design  (opleidingsprofiel : website VH opleidingsprofielen)  * meerdere kleine masters zijn opgenomen in een breed croho * Op een hoog niveau zijn de competenties neergezet * Samenwerken in vertrouwen. Men kent elkaar. * Actuele vraagstukken kunnen snel opgepakt worden (tijdelijke tracks) * veel gebeurt op opleidingsniveau. Daarom sterke samenwerking in het accreditatieproces.   Zie ook: Beroepsprofiel_en_opleidingsprofielen_beeldende_kunst_en_vormgeving_december_2014.pdf (vereniginghogescholen.nl) Opleidingsprofiel  M Master of arts in fine art and design  op website Vereniging Hogescholen               </vt:lpstr>
      <vt:lpstr>                 </vt:lpstr>
      <vt:lpstr>Faculteiten Wiskunde van negen universiteiten bieden gezamenlijk masteronderwijs aan.  Noodzaak tot samenwerking vanwege beperkte instroom masterstudenten, noodzaak tot specialisatie in de master en schaarse docentexpertise.  Gestart in 2003, pas in 2020 is de samenwerking en de governance geformaliseerd.   In de loop der tijd is Mastermath flink gegroeid:  ‘In het najaar van 2004 is Mastermath begonnen met 11 vakken en 180 ingeschreven studenten. In het voorjaar van 2016 werden er 30 vakken aangeboden onder de vlag van Mastermath en stonden er 568 studenten ingeschreven. Het aantal vakken dat een student gemiddeld volgt, is gestegen van 1.5 naar 2.5 vakken per semester’.                         </vt:lpstr>
      <vt:lpstr>   Landelijk consortium De partners in MasterMath zijn allen Nederlandse universiteiten dan wel faculteiten van Nederlandse universiteiten met een wiskunde- of technische wiskundeopleiding. Zij werken nauw met elkaar samen op het gebied van onderwijs op master- en PhD-niveau door colleges op (centrale) locaties aan te bieden en de onderwijsadministratie van deze colleges te coördineren. Deze samenwerking vindt plaats onder de werktitel “Mastermath".    Het consortium bestaat uit:  Universiteit van Amsterdam, Faculteit der Natuurwetenschappen, Wiskunde en Informatica Vrije Universiteit Amsterdam, Faculteit der Bètawetenschappen Technische Universiteit Delft, Faculteit Elektrotechniek, Wiskunde &amp; Informatica Technische Universiteit Eindhoven, Faculteit Wiskunde en Informatica Rijksuniversiteit Groningen, Faculty of Science and Engineering Universiteit Leiden, Faculteit der Wiskunde en Natuurwetenschappen Radboud Universiteit, Faculteit der Natuurwetenschappen, Wiskunde en Informatica Universiteit Twente, Faculteit Electrical Engineering, Mathematics and Computer Science Universiteit Utrecht, Faculteit Betawetenschappen                 </vt:lpstr>
      <vt:lpstr>Doel samenwerking  Het doel van Mastermath is het faciliteren van de samenwerking tussen de aaneengesloten universiteiten resp. faculteiten.   Mastermath ondersteunt in de uitoefening van de opleidingstaak van de universiteiten, in het waarborgen van een kwalitatief goed en gespecialiseerd landelijk aanbod binnen het master- en PhD-onderwijs op het gebied van de wiskunde door de aangesloten universiteiten. Hiertoe faciliteert en coördineert Mastermath een landelijk aanbod binnen het master- en PhD-onderwijs op het gebied van de wiskunde, alsmede landelijke activiteiten op dit gebied.   De belangrijkste doelen van de partijen bij deze samenwerking zijn daarnaast:   1. hogere kwaliteit van het onderwijs: de landelijke samenwerking van de master- en PhD-opleidingen biedt de garantie dat de student altijd het beste landelijk beschikbare onderwijs aangeboden krijgt;  2. interactie tussen studenten vanuit de verschillende instellingen. Door het landelijk onderwijs leert de student meer studiegenoten onder de wiskundestudenten kennen;   3. inzicht in het landelijk potentieel van PhD-kandidaten. Zowel docenten als studenten krijgen een ruimere blik op de mogelijkheden in verband met een promotie;   4. verbreden instroom:  het (doen) verzorgen en organiseren van bijscholingscursussen voor (aankomende) leraren wiskunde en ondersteuning aan docenten en leraren wiskunde die geen onderdeel uitmaken van het reguliere onderwijsaanbod van de aangesloten universiteiten.                    </vt:lpstr>
      <vt:lpstr>                   </vt:lpstr>
      <vt:lpstr>                   </vt:lpstr>
      <vt:lpstr>Delen ervaringen met samenwerkingsvormen tussen hogescholen</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Kanters, P.H. (Petra)</dc:creator>
  <cp:lastModifiedBy>Wilma van Veen</cp:lastModifiedBy>
  <cp:revision>2</cp:revision>
  <dcterms:created xsi:type="dcterms:W3CDTF">2022-06-10T06:39:04Z</dcterms:created>
  <dcterms:modified xsi:type="dcterms:W3CDTF">2022-06-21T09:32:45Z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0x0101007378F2DE7D9A9C479116BCE0C4CF6840</vt:lpwstr>
  </property>
</Properties>
</file>