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01" r:id="rId3"/>
    <p:sldId id="287" r:id="rId4"/>
    <p:sldId id="293" r:id="rId5"/>
    <p:sldId id="297" r:id="rId6"/>
    <p:sldId id="307" r:id="rId7"/>
    <p:sldId id="308" r:id="rId8"/>
    <p:sldId id="303"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92F249-B117-DD93-7975-75824B6893BF}" name="Bruno Oldeboom" initials="BO" userId="S::p62213671@windesheim.nl::ba015656-6db7-4d2f-bce9-a395c58bd9b3" providerId="AD"/>
  <p188:author id="{0980B7D7-15D0-DA31-9332-B786DFF65B11}" name="Martine Derks" initials="MD" userId="S::Martine.Derks@han.nl::53b9763c-7bb3-419d-a2aa-88393c8fee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99FF"/>
    <a:srgbClr val="4472C4"/>
    <a:srgbClr val="588E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26"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6849C-E68D-48FA-8D47-07AFDCFB4E15}" type="datetimeFigureOut">
              <a:rPr lang="nl-NL" smtClean="0"/>
              <a:t>21-11-2023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68885-3608-438C-95D7-F48290719F4C}" type="slidenum">
              <a:rPr lang="nl-NL" smtClean="0"/>
              <a:t>‹nr.›</a:t>
            </a:fld>
            <a:endParaRPr lang="nl-NL"/>
          </a:p>
        </p:txBody>
      </p:sp>
    </p:spTree>
    <p:extLst>
      <p:ext uri="{BB962C8B-B14F-4D97-AF65-F5344CB8AC3E}">
        <p14:creationId xmlns:p14="http://schemas.microsoft.com/office/powerpoint/2010/main" val="172002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BF67-3B2A-1153-037A-23436B0E1F5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0B4F747-1B21-DD38-0852-43CACBA6D6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6E8D33A-DD82-3A66-131D-461AFAE00895}"/>
              </a:ext>
            </a:extLst>
          </p:cNvPr>
          <p:cNvSpPr>
            <a:spLocks noGrp="1"/>
          </p:cNvSpPr>
          <p:nvPr>
            <p:ph type="dt" sz="half" idx="10"/>
          </p:nvPr>
        </p:nvSpPr>
        <p:spPr/>
        <p:txBody>
          <a:bodyPr/>
          <a:lstStyle/>
          <a:p>
            <a:fld id="{A42050B7-0E29-4872-B7D9-EE678B2A16AD}" type="datetimeFigureOut">
              <a:rPr lang="nl-NL" smtClean="0"/>
              <a:t>21-11-2023</a:t>
            </a:fld>
            <a:endParaRPr lang="nl-NL"/>
          </a:p>
        </p:txBody>
      </p:sp>
      <p:sp>
        <p:nvSpPr>
          <p:cNvPr id="5" name="Tijdelijke aanduiding voor voettekst 4">
            <a:extLst>
              <a:ext uri="{FF2B5EF4-FFF2-40B4-BE49-F238E27FC236}">
                <a16:creationId xmlns:a16="http://schemas.microsoft.com/office/drawing/2014/main" id="{06F0246D-F1FD-85C3-6656-E363E3CF28B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7BAB3D-EE74-4665-EFFA-8058EB0E3EB4}"/>
              </a:ext>
            </a:extLst>
          </p:cNvPr>
          <p:cNvSpPr>
            <a:spLocks noGrp="1"/>
          </p:cNvSpPr>
          <p:nvPr>
            <p:ph type="sldNum" sz="quarter" idx="12"/>
          </p:nvPr>
        </p:nvSpPr>
        <p:spPr/>
        <p:txBody>
          <a:bodyPr/>
          <a:lstStyle/>
          <a:p>
            <a:fld id="{551E6D20-1B58-400F-9712-D1EF138E30C9}" type="slidenum">
              <a:rPr lang="nl-NL" smtClean="0"/>
              <a:t>‹nr.›</a:t>
            </a:fld>
            <a:endParaRPr lang="nl-NL"/>
          </a:p>
        </p:txBody>
      </p:sp>
    </p:spTree>
    <p:extLst>
      <p:ext uri="{BB962C8B-B14F-4D97-AF65-F5344CB8AC3E}">
        <p14:creationId xmlns:p14="http://schemas.microsoft.com/office/powerpoint/2010/main" val="284277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78E6D-D892-71DE-6650-6FBFF6715FA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DCF8F60-4022-9E49-9422-63B44B9D5A0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395ADD0-F6D9-2098-6A0C-BAE195F3C3A4}"/>
              </a:ext>
            </a:extLst>
          </p:cNvPr>
          <p:cNvSpPr>
            <a:spLocks noGrp="1"/>
          </p:cNvSpPr>
          <p:nvPr>
            <p:ph type="dt" sz="half" idx="10"/>
          </p:nvPr>
        </p:nvSpPr>
        <p:spPr/>
        <p:txBody>
          <a:bodyPr/>
          <a:lstStyle/>
          <a:p>
            <a:fld id="{A42050B7-0E29-4872-B7D9-EE678B2A16AD}" type="datetimeFigureOut">
              <a:rPr lang="nl-NL" smtClean="0"/>
              <a:t>21-11-2023</a:t>
            </a:fld>
            <a:endParaRPr lang="nl-NL"/>
          </a:p>
        </p:txBody>
      </p:sp>
      <p:sp>
        <p:nvSpPr>
          <p:cNvPr id="5" name="Tijdelijke aanduiding voor voettekst 4">
            <a:extLst>
              <a:ext uri="{FF2B5EF4-FFF2-40B4-BE49-F238E27FC236}">
                <a16:creationId xmlns:a16="http://schemas.microsoft.com/office/drawing/2014/main" id="{C9D816E8-875E-01D6-162F-CD6498F8B9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744848-0079-F845-B643-2921F3AC513C}"/>
              </a:ext>
            </a:extLst>
          </p:cNvPr>
          <p:cNvSpPr>
            <a:spLocks noGrp="1"/>
          </p:cNvSpPr>
          <p:nvPr>
            <p:ph type="sldNum" sz="quarter" idx="12"/>
          </p:nvPr>
        </p:nvSpPr>
        <p:spPr/>
        <p:txBody>
          <a:bodyPr/>
          <a:lstStyle/>
          <a:p>
            <a:fld id="{551E6D20-1B58-400F-9712-D1EF138E30C9}" type="slidenum">
              <a:rPr lang="nl-NL" smtClean="0"/>
              <a:t>‹nr.›</a:t>
            </a:fld>
            <a:endParaRPr lang="nl-NL"/>
          </a:p>
        </p:txBody>
      </p:sp>
    </p:spTree>
    <p:extLst>
      <p:ext uri="{BB962C8B-B14F-4D97-AF65-F5344CB8AC3E}">
        <p14:creationId xmlns:p14="http://schemas.microsoft.com/office/powerpoint/2010/main" val="54325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9386E46-17E9-748D-4927-BE91735EF37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2685F93-045B-0F7C-1562-21CB584BFE1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3A187A3-ABBA-7B7E-8DD5-D01DC9177383}"/>
              </a:ext>
            </a:extLst>
          </p:cNvPr>
          <p:cNvSpPr>
            <a:spLocks noGrp="1"/>
          </p:cNvSpPr>
          <p:nvPr>
            <p:ph type="dt" sz="half" idx="10"/>
          </p:nvPr>
        </p:nvSpPr>
        <p:spPr/>
        <p:txBody>
          <a:bodyPr/>
          <a:lstStyle/>
          <a:p>
            <a:fld id="{A42050B7-0E29-4872-B7D9-EE678B2A16AD}" type="datetimeFigureOut">
              <a:rPr lang="nl-NL" smtClean="0"/>
              <a:t>21-11-2023</a:t>
            </a:fld>
            <a:endParaRPr lang="nl-NL"/>
          </a:p>
        </p:txBody>
      </p:sp>
      <p:sp>
        <p:nvSpPr>
          <p:cNvPr id="5" name="Tijdelijke aanduiding voor voettekst 4">
            <a:extLst>
              <a:ext uri="{FF2B5EF4-FFF2-40B4-BE49-F238E27FC236}">
                <a16:creationId xmlns:a16="http://schemas.microsoft.com/office/drawing/2014/main" id="{883B925F-0811-9B79-C4A9-9029E90CFA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BC27A4-9979-2C12-7DBD-AB356FFF1FA1}"/>
              </a:ext>
            </a:extLst>
          </p:cNvPr>
          <p:cNvSpPr>
            <a:spLocks noGrp="1"/>
          </p:cNvSpPr>
          <p:nvPr>
            <p:ph type="sldNum" sz="quarter" idx="12"/>
          </p:nvPr>
        </p:nvSpPr>
        <p:spPr/>
        <p:txBody>
          <a:bodyPr/>
          <a:lstStyle/>
          <a:p>
            <a:fld id="{551E6D20-1B58-400F-9712-D1EF138E30C9}" type="slidenum">
              <a:rPr lang="nl-NL" smtClean="0"/>
              <a:t>‹nr.›</a:t>
            </a:fld>
            <a:endParaRPr lang="nl-NL"/>
          </a:p>
        </p:txBody>
      </p:sp>
    </p:spTree>
    <p:extLst>
      <p:ext uri="{BB962C8B-B14F-4D97-AF65-F5344CB8AC3E}">
        <p14:creationId xmlns:p14="http://schemas.microsoft.com/office/powerpoint/2010/main" val="218868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BB60B5-2091-ED5C-2349-6DED5B8DD74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EE24CDC-3765-F342-88E7-D43B41E51E0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260417-6C36-C8D7-CF99-66CC4725D69C}"/>
              </a:ext>
            </a:extLst>
          </p:cNvPr>
          <p:cNvSpPr>
            <a:spLocks noGrp="1"/>
          </p:cNvSpPr>
          <p:nvPr>
            <p:ph type="dt" sz="half" idx="10"/>
          </p:nvPr>
        </p:nvSpPr>
        <p:spPr/>
        <p:txBody>
          <a:bodyPr/>
          <a:lstStyle/>
          <a:p>
            <a:fld id="{A42050B7-0E29-4872-B7D9-EE678B2A16AD}" type="datetimeFigureOut">
              <a:rPr lang="nl-NL" smtClean="0"/>
              <a:t>21-11-2023</a:t>
            </a:fld>
            <a:endParaRPr lang="nl-NL"/>
          </a:p>
        </p:txBody>
      </p:sp>
      <p:sp>
        <p:nvSpPr>
          <p:cNvPr id="5" name="Tijdelijke aanduiding voor voettekst 4">
            <a:extLst>
              <a:ext uri="{FF2B5EF4-FFF2-40B4-BE49-F238E27FC236}">
                <a16:creationId xmlns:a16="http://schemas.microsoft.com/office/drawing/2014/main" id="{2F211B9E-0798-EB00-DFC8-4D99E8558A8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5AD5883-6CCD-6EBB-17E5-45054187CE63}"/>
              </a:ext>
            </a:extLst>
          </p:cNvPr>
          <p:cNvSpPr>
            <a:spLocks noGrp="1"/>
          </p:cNvSpPr>
          <p:nvPr>
            <p:ph type="sldNum" sz="quarter" idx="12"/>
          </p:nvPr>
        </p:nvSpPr>
        <p:spPr/>
        <p:txBody>
          <a:bodyPr/>
          <a:lstStyle/>
          <a:p>
            <a:fld id="{551E6D20-1B58-400F-9712-D1EF138E30C9}" type="slidenum">
              <a:rPr lang="nl-NL" smtClean="0"/>
              <a:t>‹nr.›</a:t>
            </a:fld>
            <a:endParaRPr lang="nl-NL"/>
          </a:p>
        </p:txBody>
      </p:sp>
    </p:spTree>
    <p:extLst>
      <p:ext uri="{BB962C8B-B14F-4D97-AF65-F5344CB8AC3E}">
        <p14:creationId xmlns:p14="http://schemas.microsoft.com/office/powerpoint/2010/main" val="328119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7FCE0-11EA-34D0-1CE2-5C34DD38AD4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7021D75-99D5-35E0-02F2-424B21DDC6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489384D-A594-DAB1-1604-ECDDB40ED1AE}"/>
              </a:ext>
            </a:extLst>
          </p:cNvPr>
          <p:cNvSpPr>
            <a:spLocks noGrp="1"/>
          </p:cNvSpPr>
          <p:nvPr>
            <p:ph type="dt" sz="half" idx="10"/>
          </p:nvPr>
        </p:nvSpPr>
        <p:spPr/>
        <p:txBody>
          <a:bodyPr/>
          <a:lstStyle/>
          <a:p>
            <a:fld id="{A42050B7-0E29-4872-B7D9-EE678B2A16AD}" type="datetimeFigureOut">
              <a:rPr lang="nl-NL" smtClean="0"/>
              <a:t>21-11-2023</a:t>
            </a:fld>
            <a:endParaRPr lang="nl-NL"/>
          </a:p>
        </p:txBody>
      </p:sp>
      <p:sp>
        <p:nvSpPr>
          <p:cNvPr id="5" name="Tijdelijke aanduiding voor voettekst 4">
            <a:extLst>
              <a:ext uri="{FF2B5EF4-FFF2-40B4-BE49-F238E27FC236}">
                <a16:creationId xmlns:a16="http://schemas.microsoft.com/office/drawing/2014/main" id="{479D2E20-D041-C368-60F5-84E212D3849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0CA672-FE9B-8340-71D4-FDAF6BBC3450}"/>
              </a:ext>
            </a:extLst>
          </p:cNvPr>
          <p:cNvSpPr>
            <a:spLocks noGrp="1"/>
          </p:cNvSpPr>
          <p:nvPr>
            <p:ph type="sldNum" sz="quarter" idx="12"/>
          </p:nvPr>
        </p:nvSpPr>
        <p:spPr/>
        <p:txBody>
          <a:bodyPr/>
          <a:lstStyle/>
          <a:p>
            <a:fld id="{551E6D20-1B58-400F-9712-D1EF138E30C9}" type="slidenum">
              <a:rPr lang="nl-NL" smtClean="0"/>
              <a:t>‹nr.›</a:t>
            </a:fld>
            <a:endParaRPr lang="nl-NL"/>
          </a:p>
        </p:txBody>
      </p:sp>
    </p:spTree>
    <p:extLst>
      <p:ext uri="{BB962C8B-B14F-4D97-AF65-F5344CB8AC3E}">
        <p14:creationId xmlns:p14="http://schemas.microsoft.com/office/powerpoint/2010/main" val="251120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A923C3-E3F0-D8D1-F14E-22EE0E389E1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4E24248-0B0C-0B4F-BA60-DB6EC807341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7F9C56A-AA6A-83FF-F2E7-45BCC8993DE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C99BB73-86B6-8321-824B-867AC3C022F4}"/>
              </a:ext>
            </a:extLst>
          </p:cNvPr>
          <p:cNvSpPr>
            <a:spLocks noGrp="1"/>
          </p:cNvSpPr>
          <p:nvPr>
            <p:ph type="dt" sz="half" idx="10"/>
          </p:nvPr>
        </p:nvSpPr>
        <p:spPr/>
        <p:txBody>
          <a:bodyPr/>
          <a:lstStyle/>
          <a:p>
            <a:fld id="{A42050B7-0E29-4872-B7D9-EE678B2A16AD}" type="datetimeFigureOut">
              <a:rPr lang="nl-NL" smtClean="0"/>
              <a:t>21-11-2023</a:t>
            </a:fld>
            <a:endParaRPr lang="nl-NL"/>
          </a:p>
        </p:txBody>
      </p:sp>
      <p:sp>
        <p:nvSpPr>
          <p:cNvPr id="6" name="Tijdelijke aanduiding voor voettekst 5">
            <a:extLst>
              <a:ext uri="{FF2B5EF4-FFF2-40B4-BE49-F238E27FC236}">
                <a16:creationId xmlns:a16="http://schemas.microsoft.com/office/drawing/2014/main" id="{B975EC9B-DBF4-4523-12B8-AA48748413D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16DA04B-0D9B-8627-7518-C12AB2E4B525}"/>
              </a:ext>
            </a:extLst>
          </p:cNvPr>
          <p:cNvSpPr>
            <a:spLocks noGrp="1"/>
          </p:cNvSpPr>
          <p:nvPr>
            <p:ph type="sldNum" sz="quarter" idx="12"/>
          </p:nvPr>
        </p:nvSpPr>
        <p:spPr/>
        <p:txBody>
          <a:bodyPr/>
          <a:lstStyle/>
          <a:p>
            <a:fld id="{551E6D20-1B58-400F-9712-D1EF138E30C9}" type="slidenum">
              <a:rPr lang="nl-NL" smtClean="0"/>
              <a:t>‹nr.›</a:t>
            </a:fld>
            <a:endParaRPr lang="nl-NL"/>
          </a:p>
        </p:txBody>
      </p:sp>
    </p:spTree>
    <p:extLst>
      <p:ext uri="{BB962C8B-B14F-4D97-AF65-F5344CB8AC3E}">
        <p14:creationId xmlns:p14="http://schemas.microsoft.com/office/powerpoint/2010/main" val="97653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72E76-F16C-07D5-ADD7-D9D73CC35CA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6C7EABF-3561-D0BF-405A-1648CBEAE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7E92027-F66E-6542-54E4-2695D52FE8A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9AB423B-E427-E656-6BCB-7F1CBF0874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B2AD844-707A-0CEC-450B-D7F098F8251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7B3DD68-C042-E8E4-5DDE-A5439D12C09F}"/>
              </a:ext>
            </a:extLst>
          </p:cNvPr>
          <p:cNvSpPr>
            <a:spLocks noGrp="1"/>
          </p:cNvSpPr>
          <p:nvPr>
            <p:ph type="dt" sz="half" idx="10"/>
          </p:nvPr>
        </p:nvSpPr>
        <p:spPr/>
        <p:txBody>
          <a:bodyPr/>
          <a:lstStyle/>
          <a:p>
            <a:fld id="{A42050B7-0E29-4872-B7D9-EE678B2A16AD}" type="datetimeFigureOut">
              <a:rPr lang="nl-NL" smtClean="0"/>
              <a:t>21-11-2023</a:t>
            </a:fld>
            <a:endParaRPr lang="nl-NL"/>
          </a:p>
        </p:txBody>
      </p:sp>
      <p:sp>
        <p:nvSpPr>
          <p:cNvPr id="8" name="Tijdelijke aanduiding voor voettekst 7">
            <a:extLst>
              <a:ext uri="{FF2B5EF4-FFF2-40B4-BE49-F238E27FC236}">
                <a16:creationId xmlns:a16="http://schemas.microsoft.com/office/drawing/2014/main" id="{532BD103-EF02-06EB-BEBA-AE96DC893E5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ACFBF2A-CD21-7C98-D52C-619CC83DD6F2}"/>
              </a:ext>
            </a:extLst>
          </p:cNvPr>
          <p:cNvSpPr>
            <a:spLocks noGrp="1"/>
          </p:cNvSpPr>
          <p:nvPr>
            <p:ph type="sldNum" sz="quarter" idx="12"/>
          </p:nvPr>
        </p:nvSpPr>
        <p:spPr/>
        <p:txBody>
          <a:bodyPr/>
          <a:lstStyle/>
          <a:p>
            <a:fld id="{551E6D20-1B58-400F-9712-D1EF138E30C9}" type="slidenum">
              <a:rPr lang="nl-NL" smtClean="0"/>
              <a:t>‹nr.›</a:t>
            </a:fld>
            <a:endParaRPr lang="nl-NL"/>
          </a:p>
        </p:txBody>
      </p:sp>
    </p:spTree>
    <p:extLst>
      <p:ext uri="{BB962C8B-B14F-4D97-AF65-F5344CB8AC3E}">
        <p14:creationId xmlns:p14="http://schemas.microsoft.com/office/powerpoint/2010/main" val="65898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96E527-EE8B-47B5-85DF-CA1760255C9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05E206B-215B-2EFA-C63B-6C12053F9DD3}"/>
              </a:ext>
            </a:extLst>
          </p:cNvPr>
          <p:cNvSpPr>
            <a:spLocks noGrp="1"/>
          </p:cNvSpPr>
          <p:nvPr>
            <p:ph type="dt" sz="half" idx="10"/>
          </p:nvPr>
        </p:nvSpPr>
        <p:spPr/>
        <p:txBody>
          <a:bodyPr/>
          <a:lstStyle/>
          <a:p>
            <a:fld id="{A42050B7-0E29-4872-B7D9-EE678B2A16AD}" type="datetimeFigureOut">
              <a:rPr lang="nl-NL" smtClean="0"/>
              <a:t>21-11-2023</a:t>
            </a:fld>
            <a:endParaRPr lang="nl-NL"/>
          </a:p>
        </p:txBody>
      </p:sp>
      <p:sp>
        <p:nvSpPr>
          <p:cNvPr id="4" name="Tijdelijke aanduiding voor voettekst 3">
            <a:extLst>
              <a:ext uri="{FF2B5EF4-FFF2-40B4-BE49-F238E27FC236}">
                <a16:creationId xmlns:a16="http://schemas.microsoft.com/office/drawing/2014/main" id="{D46C69BF-AF4F-4178-99D7-0B256F7BDA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B66B616-FA67-63EE-683D-64BA91CED39B}"/>
              </a:ext>
            </a:extLst>
          </p:cNvPr>
          <p:cNvSpPr>
            <a:spLocks noGrp="1"/>
          </p:cNvSpPr>
          <p:nvPr>
            <p:ph type="sldNum" sz="quarter" idx="12"/>
          </p:nvPr>
        </p:nvSpPr>
        <p:spPr/>
        <p:txBody>
          <a:bodyPr/>
          <a:lstStyle/>
          <a:p>
            <a:fld id="{551E6D20-1B58-400F-9712-D1EF138E30C9}" type="slidenum">
              <a:rPr lang="nl-NL" smtClean="0"/>
              <a:t>‹nr.›</a:t>
            </a:fld>
            <a:endParaRPr lang="nl-NL"/>
          </a:p>
        </p:txBody>
      </p:sp>
    </p:spTree>
    <p:extLst>
      <p:ext uri="{BB962C8B-B14F-4D97-AF65-F5344CB8AC3E}">
        <p14:creationId xmlns:p14="http://schemas.microsoft.com/office/powerpoint/2010/main" val="196268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2D05AC9-B2D2-DC7D-848B-CDFC8D64D01E}"/>
              </a:ext>
            </a:extLst>
          </p:cNvPr>
          <p:cNvSpPr>
            <a:spLocks noGrp="1"/>
          </p:cNvSpPr>
          <p:nvPr>
            <p:ph type="dt" sz="half" idx="10"/>
          </p:nvPr>
        </p:nvSpPr>
        <p:spPr/>
        <p:txBody>
          <a:bodyPr/>
          <a:lstStyle/>
          <a:p>
            <a:fld id="{A42050B7-0E29-4872-B7D9-EE678B2A16AD}" type="datetimeFigureOut">
              <a:rPr lang="nl-NL" smtClean="0"/>
              <a:t>21-11-2023</a:t>
            </a:fld>
            <a:endParaRPr lang="nl-NL"/>
          </a:p>
        </p:txBody>
      </p:sp>
      <p:sp>
        <p:nvSpPr>
          <p:cNvPr id="3" name="Tijdelijke aanduiding voor voettekst 2">
            <a:extLst>
              <a:ext uri="{FF2B5EF4-FFF2-40B4-BE49-F238E27FC236}">
                <a16:creationId xmlns:a16="http://schemas.microsoft.com/office/drawing/2014/main" id="{E79FAF47-4C6F-E7C0-22BC-C401097959F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03F99A5-512B-1A91-029F-4D0CCC789930}"/>
              </a:ext>
            </a:extLst>
          </p:cNvPr>
          <p:cNvSpPr>
            <a:spLocks noGrp="1"/>
          </p:cNvSpPr>
          <p:nvPr>
            <p:ph type="sldNum" sz="quarter" idx="12"/>
          </p:nvPr>
        </p:nvSpPr>
        <p:spPr/>
        <p:txBody>
          <a:bodyPr/>
          <a:lstStyle/>
          <a:p>
            <a:fld id="{551E6D20-1B58-400F-9712-D1EF138E30C9}" type="slidenum">
              <a:rPr lang="nl-NL" smtClean="0"/>
              <a:t>‹nr.›</a:t>
            </a:fld>
            <a:endParaRPr lang="nl-NL"/>
          </a:p>
        </p:txBody>
      </p:sp>
    </p:spTree>
    <p:extLst>
      <p:ext uri="{BB962C8B-B14F-4D97-AF65-F5344CB8AC3E}">
        <p14:creationId xmlns:p14="http://schemas.microsoft.com/office/powerpoint/2010/main" val="144901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94F36-6542-F036-CB9F-96A07573A2B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ABD45FC-1848-5073-A639-2C8D217385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94589EB-0EC7-DFAA-BACA-639D6776F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910C2C1-892A-83B2-BF51-3CF8454E3567}"/>
              </a:ext>
            </a:extLst>
          </p:cNvPr>
          <p:cNvSpPr>
            <a:spLocks noGrp="1"/>
          </p:cNvSpPr>
          <p:nvPr>
            <p:ph type="dt" sz="half" idx="10"/>
          </p:nvPr>
        </p:nvSpPr>
        <p:spPr/>
        <p:txBody>
          <a:bodyPr/>
          <a:lstStyle/>
          <a:p>
            <a:fld id="{A42050B7-0E29-4872-B7D9-EE678B2A16AD}" type="datetimeFigureOut">
              <a:rPr lang="nl-NL" smtClean="0"/>
              <a:t>21-11-2023</a:t>
            </a:fld>
            <a:endParaRPr lang="nl-NL"/>
          </a:p>
        </p:txBody>
      </p:sp>
      <p:sp>
        <p:nvSpPr>
          <p:cNvPr id="6" name="Tijdelijke aanduiding voor voettekst 5">
            <a:extLst>
              <a:ext uri="{FF2B5EF4-FFF2-40B4-BE49-F238E27FC236}">
                <a16:creationId xmlns:a16="http://schemas.microsoft.com/office/drawing/2014/main" id="{D551EB9B-F442-2A31-B663-4B368439E0D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9B48AD0-865C-3525-718D-BE2948004DB5}"/>
              </a:ext>
            </a:extLst>
          </p:cNvPr>
          <p:cNvSpPr>
            <a:spLocks noGrp="1"/>
          </p:cNvSpPr>
          <p:nvPr>
            <p:ph type="sldNum" sz="quarter" idx="12"/>
          </p:nvPr>
        </p:nvSpPr>
        <p:spPr/>
        <p:txBody>
          <a:bodyPr/>
          <a:lstStyle/>
          <a:p>
            <a:fld id="{551E6D20-1B58-400F-9712-D1EF138E30C9}" type="slidenum">
              <a:rPr lang="nl-NL" smtClean="0"/>
              <a:t>‹nr.›</a:t>
            </a:fld>
            <a:endParaRPr lang="nl-NL"/>
          </a:p>
        </p:txBody>
      </p:sp>
    </p:spTree>
    <p:extLst>
      <p:ext uri="{BB962C8B-B14F-4D97-AF65-F5344CB8AC3E}">
        <p14:creationId xmlns:p14="http://schemas.microsoft.com/office/powerpoint/2010/main" val="232599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4CEA7-1299-BB2D-4ACB-0A11C18E39D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85EA4BB-0355-3535-931A-FFE54EE8A9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4429563-00F7-2F2B-1D45-27BBFB36C4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AB54E42-26B6-C3CF-A6C8-7793ECE342CE}"/>
              </a:ext>
            </a:extLst>
          </p:cNvPr>
          <p:cNvSpPr>
            <a:spLocks noGrp="1"/>
          </p:cNvSpPr>
          <p:nvPr>
            <p:ph type="dt" sz="half" idx="10"/>
          </p:nvPr>
        </p:nvSpPr>
        <p:spPr/>
        <p:txBody>
          <a:bodyPr/>
          <a:lstStyle/>
          <a:p>
            <a:fld id="{A42050B7-0E29-4872-B7D9-EE678B2A16AD}" type="datetimeFigureOut">
              <a:rPr lang="nl-NL" smtClean="0"/>
              <a:t>21-11-2023</a:t>
            </a:fld>
            <a:endParaRPr lang="nl-NL"/>
          </a:p>
        </p:txBody>
      </p:sp>
      <p:sp>
        <p:nvSpPr>
          <p:cNvPr id="6" name="Tijdelijke aanduiding voor voettekst 5">
            <a:extLst>
              <a:ext uri="{FF2B5EF4-FFF2-40B4-BE49-F238E27FC236}">
                <a16:creationId xmlns:a16="http://schemas.microsoft.com/office/drawing/2014/main" id="{0630EF00-9DC2-7E86-B39C-54569D4BC4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E1184A4-6E0B-F6E3-C996-0729C3EC4883}"/>
              </a:ext>
            </a:extLst>
          </p:cNvPr>
          <p:cNvSpPr>
            <a:spLocks noGrp="1"/>
          </p:cNvSpPr>
          <p:nvPr>
            <p:ph type="sldNum" sz="quarter" idx="12"/>
          </p:nvPr>
        </p:nvSpPr>
        <p:spPr/>
        <p:txBody>
          <a:bodyPr/>
          <a:lstStyle/>
          <a:p>
            <a:fld id="{551E6D20-1B58-400F-9712-D1EF138E30C9}" type="slidenum">
              <a:rPr lang="nl-NL" smtClean="0"/>
              <a:t>‹nr.›</a:t>
            </a:fld>
            <a:endParaRPr lang="nl-NL"/>
          </a:p>
        </p:txBody>
      </p:sp>
    </p:spTree>
    <p:extLst>
      <p:ext uri="{BB962C8B-B14F-4D97-AF65-F5344CB8AC3E}">
        <p14:creationId xmlns:p14="http://schemas.microsoft.com/office/powerpoint/2010/main" val="406529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EAB1233-A8B6-6740-F600-1CEDAFE6F9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CF9F55A-655E-996B-78BF-CF18C75F6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F3A66F6-14BC-737A-1AAE-401B94F2E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050B7-0E29-4872-B7D9-EE678B2A16AD}" type="datetimeFigureOut">
              <a:rPr lang="nl-NL" smtClean="0"/>
              <a:t>21-11-2023</a:t>
            </a:fld>
            <a:endParaRPr lang="nl-NL"/>
          </a:p>
        </p:txBody>
      </p:sp>
      <p:sp>
        <p:nvSpPr>
          <p:cNvPr id="5" name="Tijdelijke aanduiding voor voettekst 4">
            <a:extLst>
              <a:ext uri="{FF2B5EF4-FFF2-40B4-BE49-F238E27FC236}">
                <a16:creationId xmlns:a16="http://schemas.microsoft.com/office/drawing/2014/main" id="{95EF2927-4891-BB52-0B7A-13DF010114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BEFF486-276A-0450-F701-03520099F2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E6D20-1B58-400F-9712-D1EF138E30C9}" type="slidenum">
              <a:rPr lang="nl-NL" smtClean="0"/>
              <a:t>‹nr.›</a:t>
            </a:fld>
            <a:endParaRPr lang="nl-NL"/>
          </a:p>
        </p:txBody>
      </p:sp>
    </p:spTree>
    <p:extLst>
      <p:ext uri="{BB962C8B-B14F-4D97-AF65-F5344CB8AC3E}">
        <p14:creationId xmlns:p14="http://schemas.microsoft.com/office/powerpoint/2010/main" val="1998667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Lettertype, Graphics, grafische vormgeving&#10;&#10;Automatisch gegenereerde beschrijving">
            <a:extLst>
              <a:ext uri="{FF2B5EF4-FFF2-40B4-BE49-F238E27FC236}">
                <a16:creationId xmlns:a16="http://schemas.microsoft.com/office/drawing/2014/main" id="{AA139BD9-A1C5-33A3-CFE1-F41F43B99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462" y="1567545"/>
            <a:ext cx="5031146" cy="3315775"/>
          </a:xfrm>
          <a:prstGeom prst="rect">
            <a:avLst/>
          </a:prstGeom>
        </p:spPr>
      </p:pic>
      <p:sp>
        <p:nvSpPr>
          <p:cNvPr id="2" name="Rechthoek: afgeronde hoeken 1">
            <a:extLst>
              <a:ext uri="{FF2B5EF4-FFF2-40B4-BE49-F238E27FC236}">
                <a16:creationId xmlns:a16="http://schemas.microsoft.com/office/drawing/2014/main" id="{49ECA843-DAB2-7FA8-14CC-340446710889}"/>
              </a:ext>
            </a:extLst>
          </p:cNvPr>
          <p:cNvSpPr/>
          <p:nvPr/>
        </p:nvSpPr>
        <p:spPr>
          <a:xfrm>
            <a:off x="6907129" y="3285460"/>
            <a:ext cx="4935894" cy="970384"/>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a:p>
            <a:pPr algn="ctr"/>
            <a:endParaRPr lang="nl-NL" dirty="0"/>
          </a:p>
          <a:p>
            <a:pPr algn="ctr"/>
            <a:r>
              <a:rPr lang="nl-NL" dirty="0"/>
              <a:t>Tweejarig project  met middelen vanuit OCW</a:t>
            </a:r>
          </a:p>
          <a:p>
            <a:pPr algn="ctr"/>
            <a:endParaRPr lang="nl-NL" dirty="0"/>
          </a:p>
          <a:p>
            <a:pPr algn="ctr"/>
            <a:endParaRPr lang="nl-NL" dirty="0"/>
          </a:p>
        </p:txBody>
      </p:sp>
      <p:pic>
        <p:nvPicPr>
          <p:cNvPr id="3" name="Afbeelding 2">
            <a:extLst>
              <a:ext uri="{FF2B5EF4-FFF2-40B4-BE49-F238E27FC236}">
                <a16:creationId xmlns:a16="http://schemas.microsoft.com/office/drawing/2014/main" id="{7951170B-D418-07C6-ECB0-737A17B9DD1C}"/>
              </a:ext>
            </a:extLst>
          </p:cNvPr>
          <p:cNvPicPr>
            <a:picLocks noChangeAspect="1"/>
          </p:cNvPicPr>
          <p:nvPr/>
        </p:nvPicPr>
        <p:blipFill>
          <a:blip r:embed="rId3"/>
          <a:stretch>
            <a:fillRect/>
          </a:stretch>
        </p:blipFill>
        <p:spPr>
          <a:xfrm>
            <a:off x="6834961" y="319419"/>
            <a:ext cx="5080231" cy="2920477"/>
          </a:xfrm>
          <a:prstGeom prst="rect">
            <a:avLst/>
          </a:prstGeom>
        </p:spPr>
      </p:pic>
      <p:sp>
        <p:nvSpPr>
          <p:cNvPr id="4" name="Rechthoek 3">
            <a:extLst>
              <a:ext uri="{FF2B5EF4-FFF2-40B4-BE49-F238E27FC236}">
                <a16:creationId xmlns:a16="http://schemas.microsoft.com/office/drawing/2014/main" id="{E9B0A1BF-40D6-6D99-F5FC-E6F0399966F4}"/>
              </a:ext>
            </a:extLst>
          </p:cNvPr>
          <p:cNvSpPr/>
          <p:nvPr/>
        </p:nvSpPr>
        <p:spPr>
          <a:xfrm>
            <a:off x="6916460" y="4700134"/>
            <a:ext cx="4926563" cy="1343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1"/>
                </a:solidFill>
              </a:rPr>
              <a:t>In de slides van deze </a:t>
            </a:r>
            <a:r>
              <a:rPr lang="nl-NL" sz="1000" dirty="0" err="1">
                <a:solidFill>
                  <a:schemeClr val="tx1"/>
                </a:solidFill>
              </a:rPr>
              <a:t>powerpoint</a:t>
            </a:r>
            <a:r>
              <a:rPr lang="nl-NL" sz="1000" dirty="0">
                <a:solidFill>
                  <a:schemeClr val="tx1"/>
                </a:solidFill>
              </a:rPr>
              <a:t>  zijn inzichten n.a.v. de studiedag op 10 november 2023 verwerkt . Met dank aan de waardevolle inbreng van lerarenopleiders en werkgevers die met ons mee hebben gedacht. Wij gaan met deze opbrengst in het ontwikkelteam verder. </a:t>
            </a:r>
          </a:p>
          <a:p>
            <a:pPr algn="ctr"/>
            <a:endParaRPr lang="nl-NL" sz="1000" dirty="0">
              <a:solidFill>
                <a:schemeClr val="tx1"/>
              </a:solidFill>
            </a:endParaRPr>
          </a:p>
          <a:p>
            <a:pPr algn="ctr"/>
            <a:r>
              <a:rPr lang="nl-NL" sz="1000" dirty="0">
                <a:solidFill>
                  <a:schemeClr val="tx1"/>
                </a:solidFill>
              </a:rPr>
              <a:t>Martine Derks &amp; Chris Kroeze  </a:t>
            </a:r>
          </a:p>
        </p:txBody>
      </p:sp>
      <p:pic>
        <p:nvPicPr>
          <p:cNvPr id="1026" name="Picture 2" descr="Wilke van der Molen">
            <a:extLst>
              <a:ext uri="{FF2B5EF4-FFF2-40B4-BE49-F238E27FC236}">
                <a16:creationId xmlns:a16="http://schemas.microsoft.com/office/drawing/2014/main" id="{CBC02314-ED77-0928-8D76-968192B3A5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3085" y="1779657"/>
            <a:ext cx="821095" cy="82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616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493F105-7280-DC62-1970-5D185E79D269}"/>
              </a:ext>
            </a:extLst>
          </p:cNvPr>
          <p:cNvSpPr>
            <a:spLocks noGrp="1"/>
          </p:cNvSpPr>
          <p:nvPr>
            <p:ph type="title"/>
          </p:nvPr>
        </p:nvSpPr>
        <p:spPr>
          <a:xfrm>
            <a:off x="316523" y="-2"/>
            <a:ext cx="9392421" cy="1330841"/>
          </a:xfrm>
        </p:spPr>
        <p:txBody>
          <a:bodyPr>
            <a:normAutofit/>
          </a:bodyPr>
          <a:lstStyle/>
          <a:p>
            <a:r>
              <a:rPr lang="nl-NL" dirty="0"/>
              <a:t>Opgehaalde feedback op 10 november</a:t>
            </a:r>
          </a:p>
        </p:txBody>
      </p:sp>
      <p:pic>
        <p:nvPicPr>
          <p:cNvPr id="5" name="Afbeelding 4">
            <a:extLst>
              <a:ext uri="{FF2B5EF4-FFF2-40B4-BE49-F238E27FC236}">
                <a16:creationId xmlns:a16="http://schemas.microsoft.com/office/drawing/2014/main" id="{0F49985E-5098-2A4D-9D9C-4FDD90E88227}"/>
              </a:ext>
            </a:extLst>
          </p:cNvPr>
          <p:cNvPicPr>
            <a:picLocks noChangeAspect="1"/>
          </p:cNvPicPr>
          <p:nvPr/>
        </p:nvPicPr>
        <p:blipFill>
          <a:blip r:embed="rId2"/>
          <a:stretch>
            <a:fillRect/>
          </a:stretch>
        </p:blipFill>
        <p:spPr>
          <a:xfrm>
            <a:off x="484242" y="1434038"/>
            <a:ext cx="4471558" cy="3025880"/>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3" name="Tabel 5">
            <a:extLst>
              <a:ext uri="{FF2B5EF4-FFF2-40B4-BE49-F238E27FC236}">
                <a16:creationId xmlns:a16="http://schemas.microsoft.com/office/drawing/2014/main" id="{DD09EFF7-C54B-172F-78D2-22C462ED7F91}"/>
              </a:ext>
            </a:extLst>
          </p:cNvPr>
          <p:cNvGraphicFramePr>
            <a:graphicFrameLocks noGrp="1"/>
          </p:cNvGraphicFramePr>
          <p:nvPr>
            <p:extLst>
              <p:ext uri="{D42A27DB-BD31-4B8C-83A1-F6EECF244321}">
                <p14:modId xmlns:p14="http://schemas.microsoft.com/office/powerpoint/2010/main" val="4044122817"/>
              </p:ext>
            </p:extLst>
          </p:nvPr>
        </p:nvGraphicFramePr>
        <p:xfrm>
          <a:off x="5277852" y="1113013"/>
          <a:ext cx="6135695" cy="3337560"/>
        </p:xfrm>
        <a:graphic>
          <a:graphicData uri="http://schemas.openxmlformats.org/drawingml/2006/table">
            <a:tbl>
              <a:tblPr firstRow="1" bandRow="1">
                <a:tableStyleId>{5C22544A-7EE6-4342-B048-85BDC9FD1C3A}</a:tableStyleId>
              </a:tblPr>
              <a:tblGrid>
                <a:gridCol w="401053">
                  <a:extLst>
                    <a:ext uri="{9D8B030D-6E8A-4147-A177-3AD203B41FA5}">
                      <a16:colId xmlns:a16="http://schemas.microsoft.com/office/drawing/2014/main" val="4007801500"/>
                    </a:ext>
                  </a:extLst>
                </a:gridCol>
                <a:gridCol w="5734642">
                  <a:extLst>
                    <a:ext uri="{9D8B030D-6E8A-4147-A177-3AD203B41FA5}">
                      <a16:colId xmlns:a16="http://schemas.microsoft.com/office/drawing/2014/main" val="2578951664"/>
                    </a:ext>
                  </a:extLst>
                </a:gridCol>
              </a:tblGrid>
              <a:tr h="370840">
                <a:tc>
                  <a:txBody>
                    <a:bodyPr/>
                    <a:lstStyle/>
                    <a:p>
                      <a:r>
                        <a:rPr lang="nl-NL" sz="8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NL" sz="800" b="0" dirty="0">
                          <a:solidFill>
                            <a:schemeClr val="tx1"/>
                          </a:solidFill>
                        </a:rPr>
                        <a:t>Sturen op meer samenhang tussen het beroepsregister voor lerarenopleiders en het toekomstig beroepsregister voor leraren waarin ook de rol van schoolopleider uitgewerkt gaat worden.  Gebruik van dezelfde terminologie is daarbij van belang. ( dia 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0863308"/>
                  </a:ext>
                </a:extLst>
              </a:tr>
              <a:tr h="370840">
                <a:tc>
                  <a:txBody>
                    <a:bodyPr/>
                    <a:lstStyle/>
                    <a:p>
                      <a:r>
                        <a:rPr lang="nl-NL"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NL" sz="800" b="0" dirty="0">
                          <a:solidFill>
                            <a:schemeClr val="tx1"/>
                          </a:solidFill>
                        </a:rPr>
                        <a:t>Aanpassing van de grondslag met het oog op het versterken van kennisdeling &amp; ontwikkeling tussen lerarenopleiders binnen partnerschappen is akkoord. (dia 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9451789"/>
                  </a:ext>
                </a:extLst>
              </a:tr>
              <a:tr h="370840">
                <a:tc>
                  <a:txBody>
                    <a:bodyPr/>
                    <a:lstStyle/>
                    <a:p>
                      <a:r>
                        <a:rPr lang="nl-NL"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b="0" dirty="0">
                          <a:solidFill>
                            <a:schemeClr val="tx1"/>
                          </a:solidFill>
                        </a:rPr>
                        <a:t>Er was geen probleem met het behouden van de vier bekwaamheidseisen als uitgangspunt, maar als daar een fasering in aangebracht zou moeten worden, dan heeft het gebruik van de terminologie “</a:t>
                      </a:r>
                      <a:r>
                        <a:rPr lang="nl-NL" sz="800" b="0" dirty="0" err="1">
                          <a:solidFill>
                            <a:schemeClr val="tx1"/>
                          </a:solidFill>
                        </a:rPr>
                        <a:t>startbekwaam</a:t>
                      </a:r>
                      <a:r>
                        <a:rPr lang="nl-NL" sz="800" b="0" dirty="0">
                          <a:solidFill>
                            <a:schemeClr val="tx1"/>
                          </a:solidFill>
                        </a:rPr>
                        <a:t>-vakbekwaam-expert”  voor doorontwikkeling binnen verschillende rollen de voorkeur.  </a:t>
                      </a:r>
                      <a:br>
                        <a:rPr lang="nl-NL" sz="800" b="0" dirty="0">
                          <a:solidFill>
                            <a:schemeClr val="tx1"/>
                          </a:solidFill>
                        </a:rPr>
                      </a:br>
                      <a:r>
                        <a:rPr lang="nl-NL" sz="800" b="0" dirty="0">
                          <a:solidFill>
                            <a:schemeClr val="tx1"/>
                          </a:solidFill>
                        </a:rPr>
                        <a:t>( dia 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047718"/>
                  </a:ext>
                </a:extLst>
              </a:tr>
              <a:tr h="370840">
                <a:tc>
                  <a:txBody>
                    <a:bodyPr/>
                    <a:lstStyle/>
                    <a:p>
                      <a:r>
                        <a:rPr lang="nl-NL"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NL" sz="800" b="0" dirty="0">
                          <a:solidFill>
                            <a:schemeClr val="tx1"/>
                          </a:solidFill>
                        </a:rPr>
                        <a:t>Het is zowel voor zowel lerarenopleiders als werkgevers binnen onderwijsorganisaties / partnerschappen of regio’s prettig om met behulp van  profielen te werken. </a:t>
                      </a:r>
                    </a:p>
                    <a:p>
                      <a:pPr marL="171450" indent="-171450">
                        <a:buFont typeface="Arial" panose="020B0604020202020204" pitchFamily="34" charset="0"/>
                        <a:buChar char="•"/>
                      </a:pPr>
                      <a:r>
                        <a:rPr lang="nl-NL" sz="800" b="0" dirty="0">
                          <a:solidFill>
                            <a:schemeClr val="tx1"/>
                          </a:solidFill>
                        </a:rPr>
                        <a:t>De vier profielen waren herkenbaar en helpend bij het gesprek over een gezamenlijk personeels- en professionaliseringsbeleid ( waarborg 3 bij het toetsingskader voor Samen Opleiden &amp; Inductie).</a:t>
                      </a:r>
                    </a:p>
                    <a:p>
                      <a:pPr marL="171450" indent="-171450">
                        <a:buFont typeface="Arial" panose="020B0604020202020204" pitchFamily="34" charset="0"/>
                        <a:buChar char="•"/>
                      </a:pPr>
                      <a:r>
                        <a:rPr lang="nl-NL" sz="800" b="0" dirty="0">
                          <a:solidFill>
                            <a:schemeClr val="tx1"/>
                          </a:solidFill>
                        </a:rPr>
                        <a:t>Voor de individuele lerarenopleider wordt duidelijker op welke wijze je jezelf kunt door ontwikkelen als het gaat over andere rollen binnen een partnerschap. </a:t>
                      </a:r>
                    </a:p>
                    <a:p>
                      <a:pPr marL="171450" indent="-171450">
                        <a:buFont typeface="Arial" panose="020B0604020202020204" pitchFamily="34" charset="0"/>
                        <a:buChar char="•"/>
                      </a:pPr>
                      <a:r>
                        <a:rPr lang="nl-NL" sz="800" b="0" dirty="0">
                          <a:solidFill>
                            <a:schemeClr val="tx1"/>
                          </a:solidFill>
                        </a:rPr>
                        <a:t>Wenselijk is wel om de profielen anders te ordenen en liever met </a:t>
                      </a:r>
                      <a:r>
                        <a:rPr lang="nl-NL" sz="800" b="0" dirty="0" err="1">
                          <a:solidFill>
                            <a:schemeClr val="tx1"/>
                          </a:solidFill>
                        </a:rPr>
                        <a:t>kernnachtige</a:t>
                      </a:r>
                      <a:r>
                        <a:rPr lang="nl-NL" sz="800" b="0" dirty="0">
                          <a:solidFill>
                            <a:schemeClr val="tx1"/>
                          </a:solidFill>
                        </a:rPr>
                        <a:t> titels te werken om het beeld van gelijkwaardigheid te versterken. ( dia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1967186"/>
                  </a:ext>
                </a:extLst>
              </a:tr>
              <a:tr h="370840">
                <a:tc>
                  <a:txBody>
                    <a:bodyPr/>
                    <a:lstStyle/>
                    <a:p>
                      <a:r>
                        <a:rPr lang="nl-NL"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b="0" dirty="0">
                          <a:solidFill>
                            <a:schemeClr val="tx1"/>
                          </a:solidFill>
                        </a:rPr>
                        <a:t>Wellicht is het verhelderend om met een voorbeeld duidelijk te maken dat de profielen geen vervanger zijn van de rollen die we voorheen kenden.  Het geeft echter een betere ordening aan en ruimte om zelf rollen toe te voegen of weg te laten. ( dia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146628"/>
                  </a:ext>
                </a:extLst>
              </a:tr>
              <a:tr h="370840">
                <a:tc>
                  <a:txBody>
                    <a:bodyPr/>
                    <a:lstStyle/>
                    <a:p>
                      <a:r>
                        <a:rPr lang="nl-NL"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b="0" dirty="0">
                          <a:solidFill>
                            <a:schemeClr val="tx1"/>
                          </a:solidFill>
                        </a:rPr>
                        <a:t>De dimensie “Taakdiversiteit” en “Connectiviteit” door de profielen heen is herkenbaar.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b="0" dirty="0">
                          <a:solidFill>
                            <a:schemeClr val="tx1"/>
                          </a:solidFill>
                        </a:rPr>
                        <a:t>De voorkeur ging echter uit naar een ander model wat meer recht doet aan de gepresenteerde uitgangspunten onder de herziening.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800" b="0" dirty="0">
                          <a:solidFill>
                            <a:schemeClr val="tx1"/>
                          </a:solidFill>
                        </a:rPr>
                        <a:t>Het werken met een fasering in ontwikkeling gaat helpend zijn bij de ontwikkeling van professionaliseringsactiviteiten.  Met alleen ervaringsjaren kan geen enkele lerarenopleider zich goed </a:t>
                      </a:r>
                      <a:r>
                        <a:rPr lang="nl-NL" sz="800" b="0" dirty="0" err="1">
                          <a:solidFill>
                            <a:schemeClr val="tx1"/>
                          </a:solidFill>
                        </a:rPr>
                        <a:t>doorontwikkelen</a:t>
                      </a:r>
                      <a:r>
                        <a:rPr lang="nl-NL" sz="800" b="0" dirty="0">
                          <a:solidFill>
                            <a:schemeClr val="tx1"/>
                          </a:solidFill>
                        </a:rPr>
                        <a:t>. ( dia 8 ).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7684384"/>
                  </a:ext>
                </a:extLst>
              </a:tr>
            </a:tbl>
          </a:graphicData>
        </a:graphic>
      </p:graphicFrame>
    </p:spTree>
    <p:extLst>
      <p:ext uri="{BB962C8B-B14F-4D97-AF65-F5344CB8AC3E}">
        <p14:creationId xmlns:p14="http://schemas.microsoft.com/office/powerpoint/2010/main" val="63932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al 3">
            <a:extLst>
              <a:ext uri="{FF2B5EF4-FFF2-40B4-BE49-F238E27FC236}">
                <a16:creationId xmlns:a16="http://schemas.microsoft.com/office/drawing/2014/main" id="{97C94F25-6EC3-60DD-D12E-3F722A9108E6}"/>
              </a:ext>
            </a:extLst>
          </p:cNvPr>
          <p:cNvSpPr/>
          <p:nvPr/>
        </p:nvSpPr>
        <p:spPr>
          <a:xfrm>
            <a:off x="830423" y="606490"/>
            <a:ext cx="5919511" cy="5749975"/>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Ovaal 5">
            <a:extLst>
              <a:ext uri="{FF2B5EF4-FFF2-40B4-BE49-F238E27FC236}">
                <a16:creationId xmlns:a16="http://schemas.microsoft.com/office/drawing/2014/main" id="{21A4E637-A2EE-0970-FCF8-B3C25FE36385}"/>
              </a:ext>
            </a:extLst>
          </p:cNvPr>
          <p:cNvSpPr/>
          <p:nvPr/>
        </p:nvSpPr>
        <p:spPr>
          <a:xfrm>
            <a:off x="1356049" y="765110"/>
            <a:ext cx="4761722" cy="434806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3600" dirty="0">
              <a:latin typeface="Brush Script MT" panose="03060802040406070304" pitchFamily="66" charset="0"/>
            </a:endParaRPr>
          </a:p>
        </p:txBody>
      </p:sp>
      <p:sp>
        <p:nvSpPr>
          <p:cNvPr id="5" name="Ovaal 4">
            <a:extLst>
              <a:ext uri="{FF2B5EF4-FFF2-40B4-BE49-F238E27FC236}">
                <a16:creationId xmlns:a16="http://schemas.microsoft.com/office/drawing/2014/main" id="{2E721C73-9936-FDD2-C136-499E0B53D2CF}"/>
              </a:ext>
            </a:extLst>
          </p:cNvPr>
          <p:cNvSpPr/>
          <p:nvPr/>
        </p:nvSpPr>
        <p:spPr>
          <a:xfrm>
            <a:off x="2264617" y="990600"/>
            <a:ext cx="2876550" cy="251615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3600" dirty="0">
              <a:latin typeface="Jokerman" panose="04090605060D06020702" pitchFamily="82" charset="0"/>
            </a:endParaRPr>
          </a:p>
          <a:p>
            <a:pPr algn="ctr"/>
            <a:endParaRPr lang="nl-NL" sz="3600" dirty="0">
              <a:latin typeface="Jokerman" panose="04090605060D06020702" pitchFamily="82" charset="0"/>
            </a:endParaRPr>
          </a:p>
          <a:p>
            <a:pPr algn="ctr"/>
            <a:endParaRPr lang="nl-NL" sz="3600" dirty="0">
              <a:latin typeface="Jokerman" panose="04090605060D06020702" pitchFamily="82" charset="0"/>
            </a:endParaRPr>
          </a:p>
          <a:p>
            <a:pPr algn="ctr"/>
            <a:endParaRPr lang="nl-NL" sz="3600" dirty="0">
              <a:latin typeface="Jokerman" panose="04090605060D06020702" pitchFamily="82" charset="0"/>
            </a:endParaRPr>
          </a:p>
          <a:p>
            <a:pPr algn="ctr"/>
            <a:endParaRPr lang="nl-NL" sz="3600" dirty="0">
              <a:latin typeface="Jokerman" panose="04090605060D06020702" pitchFamily="82" charset="0"/>
            </a:endParaRPr>
          </a:p>
          <a:p>
            <a:pPr algn="ctr"/>
            <a:endParaRPr lang="nl-NL" sz="3600" dirty="0">
              <a:latin typeface="Jokerman" panose="04090605060D06020702" pitchFamily="82" charset="0"/>
            </a:endParaRPr>
          </a:p>
          <a:p>
            <a:pPr algn="ctr"/>
            <a:r>
              <a:rPr lang="nl-NL" sz="3600" dirty="0">
                <a:latin typeface="+mj-lt"/>
              </a:rPr>
              <a:t>WHY</a:t>
            </a:r>
          </a:p>
          <a:p>
            <a:pPr algn="ctr"/>
            <a:r>
              <a:rPr lang="nl-NL" sz="800" dirty="0">
                <a:latin typeface="+mj-lt"/>
              </a:rPr>
              <a:t> </a:t>
            </a:r>
          </a:p>
          <a:p>
            <a:pPr algn="ctr"/>
            <a:endParaRPr lang="nl-NL" sz="3600" dirty="0"/>
          </a:p>
          <a:p>
            <a:pPr algn="ctr"/>
            <a:endParaRPr lang="nl-NL" sz="3600" dirty="0"/>
          </a:p>
          <a:p>
            <a:pPr algn="ctr"/>
            <a:r>
              <a:rPr lang="nl-NL" sz="3600" dirty="0"/>
              <a:t>HOW</a:t>
            </a:r>
          </a:p>
          <a:p>
            <a:pPr algn="ctr"/>
            <a:r>
              <a:rPr lang="nl-NL" sz="800" dirty="0"/>
              <a:t>   </a:t>
            </a:r>
          </a:p>
          <a:p>
            <a:pPr algn="ctr"/>
            <a:endParaRPr lang="nl-NL" sz="800" dirty="0"/>
          </a:p>
          <a:p>
            <a:pPr algn="ctr"/>
            <a:endParaRPr lang="nl-NL" sz="3600" dirty="0">
              <a:solidFill>
                <a:schemeClr val="tx2"/>
              </a:solidFill>
            </a:endParaRPr>
          </a:p>
          <a:p>
            <a:pPr algn="ctr"/>
            <a:r>
              <a:rPr lang="nl-NL" sz="3600" dirty="0">
                <a:solidFill>
                  <a:schemeClr val="tx2"/>
                </a:solidFill>
              </a:rPr>
              <a:t>WHAT</a:t>
            </a:r>
            <a:r>
              <a:rPr lang="nl-NL" sz="1000" dirty="0">
                <a:solidFill>
                  <a:schemeClr val="tx2"/>
                </a:solidFill>
              </a:rPr>
              <a:t>  </a:t>
            </a:r>
          </a:p>
          <a:p>
            <a:pPr algn="ctr"/>
            <a:endParaRPr lang="nl-NL" sz="1100" dirty="0">
              <a:solidFill>
                <a:schemeClr val="tx2"/>
              </a:solidFill>
            </a:endParaRPr>
          </a:p>
        </p:txBody>
      </p:sp>
      <p:sp>
        <p:nvSpPr>
          <p:cNvPr id="7" name="Rechthoek 6">
            <a:extLst>
              <a:ext uri="{FF2B5EF4-FFF2-40B4-BE49-F238E27FC236}">
                <a16:creationId xmlns:a16="http://schemas.microsoft.com/office/drawing/2014/main" id="{72541873-1F71-D4DA-359D-2CEC6A36882C}"/>
              </a:ext>
            </a:extLst>
          </p:cNvPr>
          <p:cNvSpPr/>
          <p:nvPr/>
        </p:nvSpPr>
        <p:spPr>
          <a:xfrm>
            <a:off x="7231224" y="513184"/>
            <a:ext cx="4777274" cy="173549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b="1" dirty="0"/>
              <a:t>Het beroepsregister is betekenisvol</a:t>
            </a:r>
          </a:p>
          <a:p>
            <a:pPr marL="285750" indent="-285750" algn="ctr">
              <a:buFont typeface="Wingdings" panose="05000000000000000000" pitchFamily="2" charset="2"/>
              <a:buChar char="q"/>
            </a:pPr>
            <a:r>
              <a:rPr lang="nl-NL" sz="800" dirty="0"/>
              <a:t>Voor méérdere doelgroepen onder lerarenopleiders .</a:t>
            </a:r>
          </a:p>
          <a:p>
            <a:pPr marL="285750" indent="-285750" algn="ctr">
              <a:buFont typeface="Wingdings" panose="05000000000000000000" pitchFamily="2" charset="2"/>
              <a:buChar char="q"/>
            </a:pPr>
            <a:r>
              <a:rPr lang="nl-NL" sz="800" dirty="0"/>
              <a:t>Voor onderwijsorganisaties en samenwerking tussen onderwijsorganisaties. </a:t>
            </a:r>
          </a:p>
          <a:p>
            <a:pPr marL="285750" indent="-285750" algn="ctr">
              <a:buFont typeface="Wingdings" panose="05000000000000000000" pitchFamily="2" charset="2"/>
              <a:buChar char="q"/>
            </a:pPr>
            <a:r>
              <a:rPr lang="nl-NL" sz="800" dirty="0"/>
              <a:t>Werkwijze BRLO  is een inspirerend  voorbeeld voor  een toekomstige lerarenregister. </a:t>
            </a:r>
          </a:p>
        </p:txBody>
      </p:sp>
      <p:sp>
        <p:nvSpPr>
          <p:cNvPr id="8" name="Rechthoek 7">
            <a:extLst>
              <a:ext uri="{FF2B5EF4-FFF2-40B4-BE49-F238E27FC236}">
                <a16:creationId xmlns:a16="http://schemas.microsoft.com/office/drawing/2014/main" id="{9171ABB8-DB21-E55E-1233-7539826F5403}"/>
              </a:ext>
            </a:extLst>
          </p:cNvPr>
          <p:cNvSpPr/>
          <p:nvPr/>
        </p:nvSpPr>
        <p:spPr>
          <a:xfrm>
            <a:off x="7231224" y="2401078"/>
            <a:ext cx="4777274" cy="173549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t>Samen ontwikkelen </a:t>
            </a:r>
            <a:endParaRPr lang="nl-NL" sz="1400" dirty="0"/>
          </a:p>
          <a:p>
            <a:pPr marL="285750" indent="-285750" algn="ctr">
              <a:buFont typeface="Wingdings" panose="05000000000000000000" pitchFamily="2" charset="2"/>
              <a:buChar char="q"/>
            </a:pPr>
            <a:r>
              <a:rPr lang="nl-NL" sz="800" dirty="0"/>
              <a:t>Webinars, studiedagen en congressen</a:t>
            </a:r>
          </a:p>
          <a:p>
            <a:pPr marL="285750" indent="-285750" algn="ctr">
              <a:buFont typeface="Wingdings" panose="05000000000000000000" pitchFamily="2" charset="2"/>
              <a:buChar char="q"/>
            </a:pPr>
            <a:r>
              <a:rPr lang="nl-NL" sz="800" dirty="0"/>
              <a:t>Pilots met werkgevers binnen partnerschappen</a:t>
            </a:r>
          </a:p>
          <a:p>
            <a:pPr marL="285750" indent="-285750" algn="ctr">
              <a:buFont typeface="Wingdings" panose="05000000000000000000" pitchFamily="2" charset="2"/>
              <a:buChar char="q"/>
            </a:pPr>
            <a:r>
              <a:rPr lang="nl-NL" sz="800" dirty="0"/>
              <a:t>Stuurgroep met verschillende stakeholders</a:t>
            </a:r>
          </a:p>
        </p:txBody>
      </p:sp>
      <p:sp>
        <p:nvSpPr>
          <p:cNvPr id="10" name="Rechthoek 9">
            <a:extLst>
              <a:ext uri="{FF2B5EF4-FFF2-40B4-BE49-F238E27FC236}">
                <a16:creationId xmlns:a16="http://schemas.microsoft.com/office/drawing/2014/main" id="{FBAA4ECA-E961-DEDD-2353-1D2AC39D5867}"/>
              </a:ext>
            </a:extLst>
          </p:cNvPr>
          <p:cNvSpPr/>
          <p:nvPr/>
        </p:nvSpPr>
        <p:spPr>
          <a:xfrm>
            <a:off x="7231224" y="4288972"/>
            <a:ext cx="4777274" cy="173549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2"/>
                </a:solidFill>
              </a:rPr>
              <a:t>Herziening  </a:t>
            </a:r>
          </a:p>
          <a:p>
            <a:pPr marL="285750" indent="-285750" algn="ctr">
              <a:buFont typeface="Wingdings" panose="05000000000000000000" pitchFamily="2" charset="2"/>
              <a:buChar char="q"/>
            </a:pPr>
            <a:r>
              <a:rPr lang="nl-NL" sz="800" dirty="0">
                <a:solidFill>
                  <a:schemeClr val="tx2"/>
                </a:solidFill>
              </a:rPr>
              <a:t>Beroepsstandaard herijken </a:t>
            </a:r>
          </a:p>
          <a:p>
            <a:pPr marL="285750" indent="-285750" algn="ctr">
              <a:buFont typeface="Wingdings" panose="05000000000000000000" pitchFamily="2" charset="2"/>
              <a:buChar char="q"/>
            </a:pPr>
            <a:r>
              <a:rPr lang="nl-NL" sz="800" dirty="0">
                <a:solidFill>
                  <a:schemeClr val="tx2"/>
                </a:solidFill>
              </a:rPr>
              <a:t>Meer oog voor diversiteit &amp; gelijkwaardigheid</a:t>
            </a:r>
          </a:p>
          <a:p>
            <a:pPr marL="285750" indent="-285750" algn="ctr">
              <a:buFont typeface="Wingdings" panose="05000000000000000000" pitchFamily="2" charset="2"/>
              <a:buChar char="q"/>
            </a:pPr>
            <a:r>
              <a:rPr lang="nl-NL" sz="800" dirty="0">
                <a:solidFill>
                  <a:schemeClr val="tx2"/>
                </a:solidFill>
              </a:rPr>
              <a:t>Meer waarderen van erkende professionaliseringstrajecten   </a:t>
            </a:r>
          </a:p>
        </p:txBody>
      </p:sp>
    </p:spTree>
    <p:extLst>
      <p:ext uri="{BB962C8B-B14F-4D97-AF65-F5344CB8AC3E}">
        <p14:creationId xmlns:p14="http://schemas.microsoft.com/office/powerpoint/2010/main" val="1375160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8EEF5-084A-B629-F0E9-438CE2FC41D1}"/>
              </a:ext>
            </a:extLst>
          </p:cNvPr>
          <p:cNvSpPr>
            <a:spLocks noGrp="1"/>
          </p:cNvSpPr>
          <p:nvPr>
            <p:ph type="title"/>
          </p:nvPr>
        </p:nvSpPr>
        <p:spPr>
          <a:xfrm>
            <a:off x="831855" y="77104"/>
            <a:ext cx="11078819" cy="1325563"/>
          </a:xfrm>
        </p:spPr>
        <p:txBody>
          <a:bodyPr>
            <a:normAutofit/>
          </a:bodyPr>
          <a:lstStyle/>
          <a:p>
            <a:r>
              <a:rPr lang="nl-NL" sz="2000" b="1" dirty="0">
                <a:solidFill>
                  <a:schemeClr val="accent1"/>
                </a:solidFill>
              </a:rPr>
              <a:t>Aanpassing van de grondslag met het oog op versterking van Samen Opleiden &amp; Professionaliseren. </a:t>
            </a:r>
            <a:br>
              <a:rPr lang="nl-NL" sz="2000" b="1" dirty="0">
                <a:solidFill>
                  <a:schemeClr val="accent1"/>
                </a:solidFill>
              </a:rPr>
            </a:br>
            <a:endParaRPr lang="nl-NL" sz="2000" b="1" dirty="0">
              <a:solidFill>
                <a:schemeClr val="accent1"/>
              </a:solidFill>
            </a:endParaRPr>
          </a:p>
        </p:txBody>
      </p:sp>
      <p:sp>
        <p:nvSpPr>
          <p:cNvPr id="3" name="Tijdelijke aanduiding voor inhoud 2">
            <a:extLst>
              <a:ext uri="{FF2B5EF4-FFF2-40B4-BE49-F238E27FC236}">
                <a16:creationId xmlns:a16="http://schemas.microsoft.com/office/drawing/2014/main" id="{32956CA3-FCF6-B4C4-E57E-7F6C68FF7F94}"/>
              </a:ext>
            </a:extLst>
          </p:cNvPr>
          <p:cNvSpPr>
            <a:spLocks noGrp="1"/>
          </p:cNvSpPr>
          <p:nvPr>
            <p:ph idx="1"/>
          </p:nvPr>
        </p:nvSpPr>
        <p:spPr>
          <a:xfrm>
            <a:off x="831855" y="3781575"/>
            <a:ext cx="10515600" cy="4351338"/>
          </a:xfrm>
        </p:spPr>
        <p:txBody>
          <a:bodyPr>
            <a:normAutofit/>
          </a:bodyPr>
          <a:lstStyle/>
          <a:p>
            <a:pPr marL="0" indent="0">
              <a:buNone/>
            </a:pPr>
            <a:endParaRPr lang="nl-NL" sz="2800" b="1" dirty="0">
              <a:solidFill>
                <a:schemeClr val="accent1"/>
              </a:solidFill>
            </a:endParaRPr>
          </a:p>
          <a:p>
            <a:pPr>
              <a:buFont typeface="Wingdings" panose="05000000000000000000" pitchFamily="2" charset="2"/>
              <a:buChar char="q"/>
            </a:pPr>
            <a:r>
              <a:rPr lang="nl-NL" sz="900" dirty="0">
                <a:solidFill>
                  <a:schemeClr val="accent1"/>
                </a:solidFill>
              </a:rPr>
              <a:t>Met de term “Onderwijsprofessional” willen we méér recht doen aan de diversiteit binnen de beroepsgroep van leraren en de beroepsgroep van lerarenopleiders. </a:t>
            </a:r>
          </a:p>
          <a:p>
            <a:pPr>
              <a:buFont typeface="Wingdings" panose="05000000000000000000" pitchFamily="2" charset="2"/>
              <a:buChar char="q"/>
            </a:pPr>
            <a:r>
              <a:rPr lang="nl-NL" sz="900" dirty="0">
                <a:solidFill>
                  <a:schemeClr val="accent1"/>
                </a:solidFill>
              </a:rPr>
              <a:t>De driehoek tussen de eigen ontwikkeling versus de (aanstaande) onderwijsprofessional en leerlingen blijft overeind. </a:t>
            </a:r>
          </a:p>
          <a:p>
            <a:pPr>
              <a:buFont typeface="Wingdings" panose="05000000000000000000" pitchFamily="2" charset="2"/>
              <a:buChar char="q"/>
            </a:pPr>
            <a:r>
              <a:rPr lang="nl-NL" sz="900" dirty="0">
                <a:solidFill>
                  <a:schemeClr val="accent1"/>
                </a:solidFill>
              </a:rPr>
              <a:t>Het samen leren en samen ontwikkelen tussen de lerarenopleider en </a:t>
            </a:r>
            <a:r>
              <a:rPr lang="nl-NL" sz="900" dirty="0" err="1">
                <a:solidFill>
                  <a:schemeClr val="accent1"/>
                </a:solidFill>
              </a:rPr>
              <a:t>onderwijsprofessionals</a:t>
            </a:r>
            <a:r>
              <a:rPr lang="nl-NL" sz="900" dirty="0">
                <a:solidFill>
                  <a:schemeClr val="accent1"/>
                </a:solidFill>
              </a:rPr>
              <a:t> is toegevoegd aan de grondslag. </a:t>
            </a:r>
          </a:p>
          <a:p>
            <a:pPr marL="0" indent="0">
              <a:buNone/>
            </a:pPr>
            <a:endParaRPr lang="nl-NL" sz="900" dirty="0">
              <a:solidFill>
                <a:schemeClr val="accent1"/>
              </a:solidFill>
            </a:endParaRPr>
          </a:p>
          <a:p>
            <a:pPr marL="0" indent="0">
              <a:buNone/>
            </a:pPr>
            <a:endParaRPr lang="nl-NL" sz="1300" dirty="0">
              <a:solidFill>
                <a:schemeClr val="accent1"/>
              </a:solidFill>
            </a:endParaRPr>
          </a:p>
          <a:p>
            <a:pPr marL="0" indent="0">
              <a:buNone/>
            </a:pPr>
            <a:endParaRPr lang="nl-NL" dirty="0"/>
          </a:p>
        </p:txBody>
      </p:sp>
      <p:graphicFrame>
        <p:nvGraphicFramePr>
          <p:cNvPr id="13" name="Tabel 13">
            <a:extLst>
              <a:ext uri="{FF2B5EF4-FFF2-40B4-BE49-F238E27FC236}">
                <a16:creationId xmlns:a16="http://schemas.microsoft.com/office/drawing/2014/main" id="{C9D7AE02-D676-EEE1-4A80-BB967AD02D82}"/>
              </a:ext>
            </a:extLst>
          </p:cNvPr>
          <p:cNvGraphicFramePr>
            <a:graphicFrameLocks noGrp="1"/>
          </p:cNvGraphicFramePr>
          <p:nvPr>
            <p:extLst>
              <p:ext uri="{D42A27DB-BD31-4B8C-83A1-F6EECF244321}">
                <p14:modId xmlns:p14="http://schemas.microsoft.com/office/powerpoint/2010/main" val="1716731197"/>
              </p:ext>
            </p:extLst>
          </p:nvPr>
        </p:nvGraphicFramePr>
        <p:xfrm>
          <a:off x="831855" y="773270"/>
          <a:ext cx="10704444" cy="3205480"/>
        </p:xfrm>
        <a:graphic>
          <a:graphicData uri="http://schemas.openxmlformats.org/drawingml/2006/table">
            <a:tbl>
              <a:tblPr firstRow="1" bandRow="1">
                <a:tableStyleId>{5C22544A-7EE6-4342-B048-85BDC9FD1C3A}</a:tableStyleId>
              </a:tblPr>
              <a:tblGrid>
                <a:gridCol w="5352222">
                  <a:extLst>
                    <a:ext uri="{9D8B030D-6E8A-4147-A177-3AD203B41FA5}">
                      <a16:colId xmlns:a16="http://schemas.microsoft.com/office/drawing/2014/main" val="466523551"/>
                    </a:ext>
                  </a:extLst>
                </a:gridCol>
                <a:gridCol w="5352222">
                  <a:extLst>
                    <a:ext uri="{9D8B030D-6E8A-4147-A177-3AD203B41FA5}">
                      <a16:colId xmlns:a16="http://schemas.microsoft.com/office/drawing/2014/main" val="2600888413"/>
                    </a:ext>
                  </a:extLst>
                </a:gridCol>
              </a:tblGrid>
              <a:tr h="370840">
                <a:tc gridSpan="2">
                  <a:txBody>
                    <a:bodyPr/>
                    <a:lstStyle/>
                    <a:p>
                      <a:r>
                        <a:rPr lang="nl-NL" b="0" dirty="0"/>
                        <a:t>De grondslag van de beroepsstandaard vormt de basis van het professioneel handelen van de lerarenopleider. </a:t>
                      </a:r>
                      <a:endParaRPr lang="nl-NL" dirty="0"/>
                    </a:p>
                  </a:txBody>
                  <a:tcPr/>
                </a:tc>
                <a:tc hMerge="1">
                  <a:txBody>
                    <a:bodyPr/>
                    <a:lstStyle/>
                    <a:p>
                      <a:endParaRPr lang="nl-NL" dirty="0"/>
                    </a:p>
                  </a:txBody>
                  <a:tcPr/>
                </a:tc>
                <a:extLst>
                  <a:ext uri="{0D108BD9-81ED-4DB2-BD59-A6C34878D82A}">
                    <a16:rowId xmlns:a16="http://schemas.microsoft.com/office/drawing/2014/main" val="2760444864"/>
                  </a:ext>
                </a:extLst>
              </a:tr>
              <a:tr h="370840">
                <a:tc>
                  <a:txBody>
                    <a:bodyPr/>
                    <a:lstStyle/>
                    <a:p>
                      <a:r>
                        <a:rPr lang="nl-NL" b="0" dirty="0"/>
                        <a:t>In de grondslag wordt de fundamentele drieslag van het </a:t>
                      </a:r>
                      <a:r>
                        <a:rPr lang="nl-NL" b="0" dirty="0" err="1"/>
                        <a:t>lerarenopleiderschap</a:t>
                      </a:r>
                      <a:r>
                        <a:rPr lang="nl-NL" b="0" dirty="0"/>
                        <a:t> verwoord: het leren van leerlingen, het leren van (aanstaande) leraren en het leren van de lerarenopleider zelf. Kenmerkend hierbij is dat een lerarenopleider een voorbeeldfunctie heeft. </a:t>
                      </a:r>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In de grondslag wordt de fundamentele drieslag van het </a:t>
                      </a:r>
                      <a:r>
                        <a:rPr lang="nl-NL" b="0" dirty="0" err="1"/>
                        <a:t>lerarenopleiderschap</a:t>
                      </a:r>
                      <a:r>
                        <a:rPr lang="nl-NL" b="0" dirty="0"/>
                        <a:t> verwoord: het leren van leerlingen, het leren van (aanstaande) </a:t>
                      </a:r>
                      <a:r>
                        <a:rPr lang="nl-NL" b="0" dirty="0" err="1"/>
                        <a:t>onderwijsprofessionals</a:t>
                      </a:r>
                      <a:r>
                        <a:rPr lang="nl-NL" b="0" dirty="0"/>
                        <a:t> binnen het (</a:t>
                      </a:r>
                      <a:r>
                        <a:rPr lang="nl-NL" b="0" dirty="0" err="1"/>
                        <a:t>opleidings</a:t>
                      </a:r>
                      <a:r>
                        <a:rPr lang="nl-NL" b="0" dirty="0"/>
                        <a:t>) onderwijs en het leren van de lerarenopleider zelf in samenwerking met andere </a:t>
                      </a:r>
                      <a:r>
                        <a:rPr lang="nl-NL" b="0" dirty="0" err="1"/>
                        <a:t>onderwijsprofessionals</a:t>
                      </a:r>
                      <a:r>
                        <a:rPr lang="nl-NL" b="0" dirty="0"/>
                        <a:t> binnen en buiten zijn organisatie. Kenmerkend hierbij is dat de lerarenopleider daarin een voorbeeldfunctie heeft. </a:t>
                      </a:r>
                      <a:endParaRPr lang="nl-NL" dirty="0"/>
                    </a:p>
                    <a:p>
                      <a:endParaRPr lang="nl-NL" dirty="0"/>
                    </a:p>
                  </a:txBody>
                  <a:tcPr/>
                </a:tc>
                <a:extLst>
                  <a:ext uri="{0D108BD9-81ED-4DB2-BD59-A6C34878D82A}">
                    <a16:rowId xmlns:a16="http://schemas.microsoft.com/office/drawing/2014/main" val="2647564925"/>
                  </a:ext>
                </a:extLst>
              </a:tr>
            </a:tbl>
          </a:graphicData>
        </a:graphic>
      </p:graphicFrame>
      <p:sp>
        <p:nvSpPr>
          <p:cNvPr id="14" name="Rechthoek: afgeronde hoeken 13">
            <a:extLst>
              <a:ext uri="{FF2B5EF4-FFF2-40B4-BE49-F238E27FC236}">
                <a16:creationId xmlns:a16="http://schemas.microsoft.com/office/drawing/2014/main" id="{9972CD96-C2C9-FB05-1ABE-0060EEBA9D7E}"/>
              </a:ext>
            </a:extLst>
          </p:cNvPr>
          <p:cNvSpPr/>
          <p:nvPr/>
        </p:nvSpPr>
        <p:spPr>
          <a:xfrm rot="20701819">
            <a:off x="5425776" y="4609305"/>
            <a:ext cx="6549887" cy="10734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accent1">
                    <a:lumMod val="20000"/>
                    <a:lumOff val="80000"/>
                  </a:schemeClr>
                </a:solidFill>
                <a:latin typeface="Bernard MT Condensed" panose="02050806060905020404" pitchFamily="18" charset="0"/>
              </a:rPr>
              <a:t>Let op: </a:t>
            </a:r>
            <a:br>
              <a:rPr lang="nl-NL" sz="1200" dirty="0">
                <a:solidFill>
                  <a:schemeClr val="accent1">
                    <a:lumMod val="20000"/>
                    <a:lumOff val="80000"/>
                  </a:schemeClr>
                </a:solidFill>
                <a:latin typeface="Bernard MT Condensed" panose="02050806060905020404" pitchFamily="18" charset="0"/>
              </a:rPr>
            </a:br>
            <a:r>
              <a:rPr lang="nl-NL" sz="1200" dirty="0">
                <a:solidFill>
                  <a:schemeClr val="accent1">
                    <a:lumMod val="20000"/>
                    <a:lumOff val="80000"/>
                  </a:schemeClr>
                </a:solidFill>
                <a:latin typeface="Bernard MT Condensed" panose="02050806060905020404" pitchFamily="18" charset="0"/>
              </a:rPr>
              <a:t>Met deze herziening kunnen veel meer actoren rondom leersituaties en  van (aanstaande) </a:t>
            </a:r>
            <a:r>
              <a:rPr lang="nl-NL" sz="1200" dirty="0" err="1">
                <a:solidFill>
                  <a:schemeClr val="accent1">
                    <a:lumMod val="20000"/>
                    <a:lumOff val="80000"/>
                  </a:schemeClr>
                </a:solidFill>
                <a:latin typeface="Bernard MT Condensed" panose="02050806060905020404" pitchFamily="18" charset="0"/>
              </a:rPr>
              <a:t>onderwijsprofessionals</a:t>
            </a:r>
            <a:r>
              <a:rPr lang="nl-NL" sz="1200" dirty="0">
                <a:solidFill>
                  <a:schemeClr val="accent1">
                    <a:lumMod val="20000"/>
                    <a:lumOff val="80000"/>
                  </a:schemeClr>
                </a:solidFill>
                <a:latin typeface="Bernard MT Condensed" panose="02050806060905020404" pitchFamily="18" charset="0"/>
              </a:rPr>
              <a:t> en het versterken daarvan zich laten registreren als lerarenopleider. </a:t>
            </a:r>
          </a:p>
        </p:txBody>
      </p:sp>
    </p:spTree>
    <p:extLst>
      <p:ext uri="{BB962C8B-B14F-4D97-AF65-F5344CB8AC3E}">
        <p14:creationId xmlns:p14="http://schemas.microsoft.com/office/powerpoint/2010/main" val="331788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a:extLst>
              <a:ext uri="{FF2B5EF4-FFF2-40B4-BE49-F238E27FC236}">
                <a16:creationId xmlns:a16="http://schemas.microsoft.com/office/drawing/2014/main" id="{5F084942-1F87-5E82-86F7-C9159D3F0B4D}"/>
              </a:ext>
            </a:extLst>
          </p:cNvPr>
          <p:cNvPicPr>
            <a:picLocks noChangeAspect="1"/>
          </p:cNvPicPr>
          <p:nvPr/>
        </p:nvPicPr>
        <p:blipFill>
          <a:blip r:embed="rId2"/>
          <a:stretch>
            <a:fillRect/>
          </a:stretch>
        </p:blipFill>
        <p:spPr>
          <a:xfrm>
            <a:off x="314115" y="554922"/>
            <a:ext cx="5483964" cy="3437958"/>
          </a:xfrm>
          <a:prstGeom prst="rect">
            <a:avLst/>
          </a:prstGeom>
        </p:spPr>
      </p:pic>
      <p:sp>
        <p:nvSpPr>
          <p:cNvPr id="9" name="Rechthoek: afgeronde hoeken 8">
            <a:extLst>
              <a:ext uri="{FF2B5EF4-FFF2-40B4-BE49-F238E27FC236}">
                <a16:creationId xmlns:a16="http://schemas.microsoft.com/office/drawing/2014/main" id="{A9979F59-0701-D7F4-0B7C-80E899C1B64A}"/>
              </a:ext>
            </a:extLst>
          </p:cNvPr>
          <p:cNvSpPr/>
          <p:nvPr/>
        </p:nvSpPr>
        <p:spPr>
          <a:xfrm rot="20701819">
            <a:off x="3357121" y="3154160"/>
            <a:ext cx="9035844" cy="10734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accent1">
                    <a:lumMod val="20000"/>
                    <a:lumOff val="80000"/>
                  </a:schemeClr>
                </a:solidFill>
                <a:latin typeface="Bernard MT Condensed" panose="02050806060905020404" pitchFamily="18" charset="0"/>
              </a:rPr>
              <a:t>De  beroepstandaard als geheel blijft herkenbaar voor lerarenopleiders. </a:t>
            </a:r>
            <a:br>
              <a:rPr lang="nl-NL" dirty="0">
                <a:solidFill>
                  <a:schemeClr val="accent1">
                    <a:lumMod val="20000"/>
                    <a:lumOff val="80000"/>
                  </a:schemeClr>
                </a:solidFill>
                <a:latin typeface="Bernard MT Condensed" panose="02050806060905020404" pitchFamily="18" charset="0"/>
              </a:rPr>
            </a:br>
            <a:r>
              <a:rPr lang="nl-NL" dirty="0">
                <a:solidFill>
                  <a:schemeClr val="accent1">
                    <a:lumMod val="20000"/>
                    <a:lumOff val="80000"/>
                  </a:schemeClr>
                </a:solidFill>
                <a:latin typeface="Bernard MT Condensed" panose="02050806060905020404" pitchFamily="18" charset="0"/>
              </a:rPr>
              <a:t>De formulering van de bekwaamheidsgebieden gaat aangepast worden.  </a:t>
            </a:r>
          </a:p>
          <a:p>
            <a:pPr algn="ctr"/>
            <a:r>
              <a:rPr lang="nl-NL" dirty="0">
                <a:solidFill>
                  <a:schemeClr val="accent1">
                    <a:lumMod val="20000"/>
                    <a:lumOff val="80000"/>
                  </a:schemeClr>
                </a:solidFill>
                <a:latin typeface="Bernard MT Condensed" panose="02050806060905020404" pitchFamily="18" charset="0"/>
              </a:rPr>
              <a:t>Rollen worden profielen.   </a:t>
            </a:r>
          </a:p>
        </p:txBody>
      </p:sp>
      <p:sp>
        <p:nvSpPr>
          <p:cNvPr id="15" name="Rechthoek: afgeronde hoeken 14">
            <a:extLst>
              <a:ext uri="{FF2B5EF4-FFF2-40B4-BE49-F238E27FC236}">
                <a16:creationId xmlns:a16="http://schemas.microsoft.com/office/drawing/2014/main" id="{43899345-9345-192A-3ED7-9BDF8E0C33DD}"/>
              </a:ext>
            </a:extLst>
          </p:cNvPr>
          <p:cNvSpPr/>
          <p:nvPr/>
        </p:nvSpPr>
        <p:spPr>
          <a:xfrm rot="20701819">
            <a:off x="3438860" y="5146615"/>
            <a:ext cx="1791929" cy="5528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accent1">
                    <a:lumMod val="20000"/>
                    <a:lumOff val="80000"/>
                  </a:schemeClr>
                </a:solidFill>
                <a:latin typeface="Bernard MT Condensed" panose="02050806060905020404" pitchFamily="18" charset="0"/>
              </a:rPr>
              <a:t>Vakmanschap  </a:t>
            </a:r>
          </a:p>
        </p:txBody>
      </p:sp>
      <p:sp>
        <p:nvSpPr>
          <p:cNvPr id="18" name="Rechthoek: afgeronde hoeken 17">
            <a:extLst>
              <a:ext uri="{FF2B5EF4-FFF2-40B4-BE49-F238E27FC236}">
                <a16:creationId xmlns:a16="http://schemas.microsoft.com/office/drawing/2014/main" id="{DE026E2A-CAFA-6DF9-1F5B-53500DD96386}"/>
              </a:ext>
            </a:extLst>
          </p:cNvPr>
          <p:cNvSpPr/>
          <p:nvPr/>
        </p:nvSpPr>
        <p:spPr>
          <a:xfrm rot="20701819">
            <a:off x="5213846" y="4435673"/>
            <a:ext cx="3154614" cy="5528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accent1">
                    <a:lumMod val="20000"/>
                    <a:lumOff val="80000"/>
                  </a:schemeClr>
                </a:solidFill>
                <a:latin typeface="Bernard MT Condensed" panose="02050806060905020404" pitchFamily="18" charset="0"/>
              </a:rPr>
              <a:t>Betrokkenheid en moreel besef  </a:t>
            </a:r>
          </a:p>
        </p:txBody>
      </p:sp>
      <p:sp>
        <p:nvSpPr>
          <p:cNvPr id="20" name="Rechthoek: afgeronde hoeken 19">
            <a:extLst>
              <a:ext uri="{FF2B5EF4-FFF2-40B4-BE49-F238E27FC236}">
                <a16:creationId xmlns:a16="http://schemas.microsoft.com/office/drawing/2014/main" id="{0879C29D-EBEE-CCD4-B2A7-ED5CD221A1FC}"/>
              </a:ext>
            </a:extLst>
          </p:cNvPr>
          <p:cNvSpPr/>
          <p:nvPr/>
        </p:nvSpPr>
        <p:spPr>
          <a:xfrm rot="20701819">
            <a:off x="8343453" y="3716463"/>
            <a:ext cx="2329010" cy="5528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accent1">
                    <a:lumMod val="20000"/>
                    <a:lumOff val="80000"/>
                  </a:schemeClr>
                </a:solidFill>
                <a:latin typeface="Bernard MT Condensed" panose="02050806060905020404" pitchFamily="18" charset="0"/>
              </a:rPr>
              <a:t>L</a:t>
            </a:r>
            <a:r>
              <a:rPr lang="nl-NL" sz="1400" dirty="0">
                <a:solidFill>
                  <a:schemeClr val="accent1">
                    <a:lumMod val="20000"/>
                    <a:lumOff val="80000"/>
                  </a:schemeClr>
                </a:solidFill>
                <a:latin typeface="Bernard MT Condensed" panose="02050806060905020404" pitchFamily="18" charset="0"/>
              </a:rPr>
              <a:t>oopbaanontwikkeling</a:t>
            </a:r>
            <a:r>
              <a:rPr lang="nl-NL" dirty="0">
                <a:solidFill>
                  <a:schemeClr val="accent1">
                    <a:lumMod val="20000"/>
                    <a:lumOff val="80000"/>
                  </a:schemeClr>
                </a:solidFill>
                <a:latin typeface="Bernard MT Condensed" panose="02050806060905020404" pitchFamily="18" charset="0"/>
              </a:rPr>
              <a:t>  </a:t>
            </a:r>
          </a:p>
        </p:txBody>
      </p:sp>
      <p:sp>
        <p:nvSpPr>
          <p:cNvPr id="21" name="Rechthoek: afgeronde hoeken 20">
            <a:extLst>
              <a:ext uri="{FF2B5EF4-FFF2-40B4-BE49-F238E27FC236}">
                <a16:creationId xmlns:a16="http://schemas.microsoft.com/office/drawing/2014/main" id="{9A10ED51-B205-F4B7-A4B3-278E78515B7A}"/>
              </a:ext>
            </a:extLst>
          </p:cNvPr>
          <p:cNvSpPr/>
          <p:nvPr/>
        </p:nvSpPr>
        <p:spPr>
          <a:xfrm rot="20701819">
            <a:off x="10624400" y="3110143"/>
            <a:ext cx="2011491" cy="5528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accent1">
                    <a:lumMod val="20000"/>
                    <a:lumOff val="80000"/>
                  </a:schemeClr>
                </a:solidFill>
                <a:latin typeface="Bernard MT Condensed" panose="02050806060905020404" pitchFamily="18" charset="0"/>
              </a:rPr>
              <a:t>Samenwerking  </a:t>
            </a:r>
          </a:p>
        </p:txBody>
      </p:sp>
      <p:sp>
        <p:nvSpPr>
          <p:cNvPr id="22" name="Rechthoek: afgeronde hoeken 21">
            <a:extLst>
              <a:ext uri="{FF2B5EF4-FFF2-40B4-BE49-F238E27FC236}">
                <a16:creationId xmlns:a16="http://schemas.microsoft.com/office/drawing/2014/main" id="{F5C47FD2-152F-4B33-12BD-618A15B664BA}"/>
              </a:ext>
            </a:extLst>
          </p:cNvPr>
          <p:cNvSpPr/>
          <p:nvPr/>
        </p:nvSpPr>
        <p:spPr>
          <a:xfrm rot="20701819">
            <a:off x="8317789" y="4372694"/>
            <a:ext cx="2830167" cy="5528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err="1">
                <a:solidFill>
                  <a:schemeClr val="accent1">
                    <a:lumMod val="20000"/>
                    <a:lumOff val="80000"/>
                  </a:schemeClr>
                </a:solidFill>
                <a:latin typeface="Bernard MT Condensed" panose="02050806060905020404" pitchFamily="18" charset="0"/>
              </a:rPr>
              <a:t>Startbekwaam</a:t>
            </a:r>
            <a:r>
              <a:rPr lang="nl-NL" sz="1200" dirty="0">
                <a:solidFill>
                  <a:schemeClr val="accent1">
                    <a:lumMod val="20000"/>
                    <a:lumOff val="80000"/>
                  </a:schemeClr>
                </a:solidFill>
                <a:latin typeface="Bernard MT Condensed" panose="02050806060905020404" pitchFamily="18" charset="0"/>
              </a:rPr>
              <a:t> – Vakbekwaam - Expert  </a:t>
            </a:r>
            <a:r>
              <a:rPr lang="nl-NL" sz="3200" dirty="0">
                <a:solidFill>
                  <a:schemeClr val="accent1">
                    <a:lumMod val="20000"/>
                    <a:lumOff val="80000"/>
                  </a:schemeClr>
                </a:solidFill>
                <a:latin typeface="Bernard MT Condensed" panose="02050806060905020404" pitchFamily="18" charset="0"/>
              </a:rPr>
              <a:t> </a:t>
            </a:r>
            <a:r>
              <a:rPr lang="nl-NL" sz="2000" dirty="0">
                <a:solidFill>
                  <a:schemeClr val="accent1">
                    <a:lumMod val="20000"/>
                    <a:lumOff val="80000"/>
                  </a:schemeClr>
                </a:solidFill>
                <a:latin typeface="Bernard MT Condensed" panose="02050806060905020404" pitchFamily="18" charset="0"/>
              </a:rPr>
              <a:t>  </a:t>
            </a:r>
          </a:p>
        </p:txBody>
      </p:sp>
      <p:sp>
        <p:nvSpPr>
          <p:cNvPr id="23" name="Pijl: omhoog/omlaag 22">
            <a:extLst>
              <a:ext uri="{FF2B5EF4-FFF2-40B4-BE49-F238E27FC236}">
                <a16:creationId xmlns:a16="http://schemas.microsoft.com/office/drawing/2014/main" id="{704E0F34-AC8D-0C8E-21C1-9B42B249AFCB}"/>
              </a:ext>
            </a:extLst>
          </p:cNvPr>
          <p:cNvSpPr/>
          <p:nvPr/>
        </p:nvSpPr>
        <p:spPr>
          <a:xfrm rot="20499978">
            <a:off x="9400138" y="4148549"/>
            <a:ext cx="309386" cy="409663"/>
          </a:xfrm>
          <a:prstGeom prst="upDown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7869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fbeeldingsresultaten voor werkplekbegeleider">
            <a:extLst>
              <a:ext uri="{FF2B5EF4-FFF2-40B4-BE49-F238E27FC236}">
                <a16:creationId xmlns:a16="http://schemas.microsoft.com/office/drawing/2014/main" id="{9E1242B4-CF97-4B2D-4740-93824BFF9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9" y="-16374"/>
            <a:ext cx="2817845" cy="16466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fbeeldingsresultaten voor werkplekbegeleider">
            <a:extLst>
              <a:ext uri="{FF2B5EF4-FFF2-40B4-BE49-F238E27FC236}">
                <a16:creationId xmlns:a16="http://schemas.microsoft.com/office/drawing/2014/main" id="{1A14C259-07C5-5B51-1381-E3DDE52B0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1243" y="4887264"/>
            <a:ext cx="3030757" cy="19437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rik Ex - Lerarenopleider - Utrecht University | LinkedIn">
            <a:extLst>
              <a:ext uri="{FF2B5EF4-FFF2-40B4-BE49-F238E27FC236}">
                <a16:creationId xmlns:a16="http://schemas.microsoft.com/office/drawing/2014/main" id="{DB70FD52-FD36-3C3C-764E-81F6987C4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7989" y="-19017"/>
            <a:ext cx="3091152" cy="19067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Afbeeldingsresultaten voor docent-onderzoeker">
            <a:extLst>
              <a:ext uri="{FF2B5EF4-FFF2-40B4-BE49-F238E27FC236}">
                <a16:creationId xmlns:a16="http://schemas.microsoft.com/office/drawing/2014/main" id="{637AACC9-52EE-A382-D930-AA54D43ECF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211343"/>
            <a:ext cx="2817845" cy="16466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965C1CB-3DB5-6B95-F6B5-A54048B43C7A}"/>
              </a:ext>
            </a:extLst>
          </p:cNvPr>
          <p:cNvPicPr>
            <a:picLocks noChangeAspect="1" noChangeArrowheads="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326075">
            <a:off x="4826164" y="977336"/>
            <a:ext cx="1869940" cy="35576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hthoek 4">
            <a:extLst>
              <a:ext uri="{FF2B5EF4-FFF2-40B4-BE49-F238E27FC236}">
                <a16:creationId xmlns:a16="http://schemas.microsoft.com/office/drawing/2014/main" id="{44566173-508C-6731-6BA8-BC9B53275C3A}"/>
              </a:ext>
            </a:extLst>
          </p:cNvPr>
          <p:cNvSpPr/>
          <p:nvPr/>
        </p:nvSpPr>
        <p:spPr>
          <a:xfrm>
            <a:off x="676105" y="241056"/>
            <a:ext cx="3569323" cy="164665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b="1" i="1" dirty="0">
                <a:solidFill>
                  <a:schemeClr val="tx1"/>
                </a:solidFill>
              </a:rPr>
              <a:t>De  opleider</a:t>
            </a:r>
            <a:br>
              <a:rPr lang="nl-NL" sz="2400" b="1" i="1" dirty="0">
                <a:solidFill>
                  <a:schemeClr val="tx1"/>
                </a:solidFill>
              </a:rPr>
            </a:br>
            <a:r>
              <a:rPr lang="nl-NL" sz="900" b="1" i="1" dirty="0">
                <a:solidFill>
                  <a:schemeClr val="tx1"/>
                </a:solidFill>
              </a:rPr>
              <a:t>(werktitel)  </a:t>
            </a:r>
          </a:p>
          <a:p>
            <a:pPr algn="ctr"/>
            <a:endParaRPr lang="nl-NL" sz="1100" b="1" i="1" dirty="0">
              <a:solidFill>
                <a:schemeClr val="tx1"/>
              </a:solidFill>
            </a:endParaRPr>
          </a:p>
          <a:p>
            <a:pPr algn="ctr"/>
            <a:r>
              <a:rPr lang="nl-NL" sz="1100" i="1" dirty="0">
                <a:solidFill>
                  <a:schemeClr val="tx1"/>
                </a:solidFill>
              </a:rPr>
              <a:t>Voert binnen zijn eigen organisatie / onderneming taken uit rondom het opleiden en/of  professionaliseren van </a:t>
            </a:r>
            <a:br>
              <a:rPr lang="nl-NL" sz="1100" i="1" dirty="0">
                <a:solidFill>
                  <a:schemeClr val="tx1"/>
                </a:solidFill>
              </a:rPr>
            </a:br>
            <a:r>
              <a:rPr lang="nl-NL" sz="1100" i="1" dirty="0">
                <a:solidFill>
                  <a:schemeClr val="tx1"/>
                </a:solidFill>
              </a:rPr>
              <a:t>(aanstaande) </a:t>
            </a:r>
            <a:r>
              <a:rPr lang="nl-NL" sz="1100" i="1" dirty="0" err="1">
                <a:solidFill>
                  <a:schemeClr val="tx1"/>
                </a:solidFill>
              </a:rPr>
              <a:t>onderwijsprofessionals</a:t>
            </a:r>
            <a:r>
              <a:rPr lang="nl-NL" sz="1100" i="1" dirty="0">
                <a:solidFill>
                  <a:schemeClr val="tx1"/>
                </a:solidFill>
              </a:rPr>
              <a:t>. </a:t>
            </a:r>
          </a:p>
          <a:p>
            <a:pPr algn="ctr"/>
            <a:endParaRPr lang="nl-NL" sz="1100" i="1" dirty="0">
              <a:solidFill>
                <a:schemeClr val="tx1"/>
              </a:solidFill>
            </a:endParaRPr>
          </a:p>
          <a:p>
            <a:pPr algn="ctr"/>
            <a:endParaRPr lang="nl-NL" sz="1100" i="1" dirty="0"/>
          </a:p>
        </p:txBody>
      </p:sp>
      <p:sp>
        <p:nvSpPr>
          <p:cNvPr id="7" name="Rechthoek 6">
            <a:extLst>
              <a:ext uri="{FF2B5EF4-FFF2-40B4-BE49-F238E27FC236}">
                <a16:creationId xmlns:a16="http://schemas.microsoft.com/office/drawing/2014/main" id="{EB50DC89-30A5-9FBF-1859-72D8BC0A085C}"/>
              </a:ext>
            </a:extLst>
          </p:cNvPr>
          <p:cNvSpPr/>
          <p:nvPr/>
        </p:nvSpPr>
        <p:spPr>
          <a:xfrm>
            <a:off x="631962" y="3761893"/>
            <a:ext cx="3613466" cy="164665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1" i="1" dirty="0"/>
          </a:p>
          <a:p>
            <a:pPr algn="ctr"/>
            <a:endParaRPr lang="nl-NL" b="1" i="1" dirty="0">
              <a:solidFill>
                <a:schemeClr val="tx1"/>
              </a:solidFill>
            </a:endParaRPr>
          </a:p>
          <a:p>
            <a:pPr algn="ctr"/>
            <a:endParaRPr lang="nl-NL" b="1" i="1" dirty="0">
              <a:solidFill>
                <a:schemeClr val="tx1"/>
              </a:solidFill>
            </a:endParaRPr>
          </a:p>
          <a:p>
            <a:pPr algn="ctr"/>
            <a:endParaRPr lang="nl-NL" sz="2400" b="1" i="1" dirty="0">
              <a:solidFill>
                <a:schemeClr val="tx1"/>
              </a:solidFill>
            </a:endParaRPr>
          </a:p>
          <a:p>
            <a:pPr algn="ctr"/>
            <a:r>
              <a:rPr lang="nl-NL" sz="2400" b="1" i="1" dirty="0">
                <a:solidFill>
                  <a:schemeClr val="tx1"/>
                </a:solidFill>
              </a:rPr>
              <a:t>De specialist </a:t>
            </a:r>
          </a:p>
          <a:p>
            <a:pPr algn="ctr"/>
            <a:r>
              <a:rPr lang="nl-NL" sz="1100" b="1" i="1" dirty="0">
                <a:solidFill>
                  <a:schemeClr val="tx1"/>
                </a:solidFill>
              </a:rPr>
              <a:t>(werktitel)  </a:t>
            </a:r>
          </a:p>
          <a:p>
            <a:pPr algn="ctr"/>
            <a:r>
              <a:rPr lang="nl-NL" sz="1100" b="1" i="1" dirty="0">
                <a:solidFill>
                  <a:schemeClr val="tx1"/>
                </a:solidFill>
              </a:rPr>
              <a:t> </a:t>
            </a:r>
          </a:p>
          <a:p>
            <a:pPr algn="ctr"/>
            <a:r>
              <a:rPr lang="nl-NL" sz="1100" i="1" dirty="0">
                <a:solidFill>
                  <a:schemeClr val="tx1"/>
                </a:solidFill>
              </a:rPr>
              <a:t>Is inhoudelijk betrokken bij onderzoek, opleiden en/of professionalisering van (aanstaande) </a:t>
            </a:r>
            <a:r>
              <a:rPr lang="nl-NL" sz="1100" i="1" dirty="0" err="1">
                <a:solidFill>
                  <a:schemeClr val="tx1"/>
                </a:solidFill>
              </a:rPr>
              <a:t>onderwijsprofessionals</a:t>
            </a:r>
            <a:r>
              <a:rPr lang="nl-NL" sz="1100" i="1" dirty="0">
                <a:solidFill>
                  <a:schemeClr val="tx1"/>
                </a:solidFill>
              </a:rPr>
              <a:t> op  een specifiek gebied en binnen zijn onderwijsorganisatie verantwoordelijk voor curriculumontwikkeling, opleidings- of </a:t>
            </a:r>
            <a:r>
              <a:rPr lang="nl-NL" sz="1100" i="1" dirty="0" err="1">
                <a:solidFill>
                  <a:schemeClr val="tx1"/>
                </a:solidFill>
              </a:rPr>
              <a:t>professionalisingsbeleid</a:t>
            </a:r>
            <a:r>
              <a:rPr lang="nl-NL" sz="1100" i="1" dirty="0">
                <a:solidFill>
                  <a:schemeClr val="tx1"/>
                </a:solidFill>
              </a:rPr>
              <a:t>. </a:t>
            </a:r>
          </a:p>
          <a:p>
            <a:pPr algn="ctr"/>
            <a:endParaRPr lang="nl-NL" sz="1100" i="1" dirty="0">
              <a:solidFill>
                <a:schemeClr val="tx1"/>
              </a:solidFill>
            </a:endParaRPr>
          </a:p>
          <a:p>
            <a:pPr algn="ctr"/>
            <a:endParaRPr lang="nl-NL" sz="1100" i="1" dirty="0">
              <a:solidFill>
                <a:schemeClr val="tx1"/>
              </a:solidFill>
            </a:endParaRPr>
          </a:p>
          <a:p>
            <a:pPr algn="ctr"/>
            <a:endParaRPr lang="nl-NL" sz="1100" i="1" dirty="0">
              <a:solidFill>
                <a:schemeClr val="tx1"/>
              </a:solidFill>
            </a:endParaRPr>
          </a:p>
          <a:p>
            <a:pPr algn="ctr"/>
            <a:endParaRPr lang="nl-NL" sz="1100" i="1" dirty="0">
              <a:solidFill>
                <a:schemeClr val="tx1"/>
              </a:solidFill>
            </a:endParaRPr>
          </a:p>
          <a:p>
            <a:pPr algn="ctr"/>
            <a:endParaRPr lang="nl-NL" sz="1200" i="1" dirty="0"/>
          </a:p>
          <a:p>
            <a:pPr algn="ctr"/>
            <a:endParaRPr lang="nl-NL" sz="1200" i="1" dirty="0"/>
          </a:p>
          <a:p>
            <a:pPr algn="ctr"/>
            <a:endParaRPr lang="nl-NL" sz="1200" i="1" dirty="0"/>
          </a:p>
        </p:txBody>
      </p:sp>
      <p:sp>
        <p:nvSpPr>
          <p:cNvPr id="11" name="Rechthoek 10">
            <a:extLst>
              <a:ext uri="{FF2B5EF4-FFF2-40B4-BE49-F238E27FC236}">
                <a16:creationId xmlns:a16="http://schemas.microsoft.com/office/drawing/2014/main" id="{09B2A792-1233-ED22-B98E-31CF375B7D3B}"/>
              </a:ext>
            </a:extLst>
          </p:cNvPr>
          <p:cNvSpPr/>
          <p:nvPr/>
        </p:nvSpPr>
        <p:spPr>
          <a:xfrm>
            <a:off x="6974824" y="3624640"/>
            <a:ext cx="3755380" cy="185581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1" i="1" dirty="0"/>
          </a:p>
          <a:p>
            <a:pPr algn="ctr"/>
            <a:endParaRPr lang="nl-NL" b="1" i="1" dirty="0"/>
          </a:p>
          <a:p>
            <a:pPr algn="ctr"/>
            <a:endParaRPr lang="nl-NL" b="1" i="1" dirty="0"/>
          </a:p>
          <a:p>
            <a:pPr algn="ctr"/>
            <a:endParaRPr lang="nl-NL" b="1" i="1" dirty="0">
              <a:solidFill>
                <a:schemeClr val="tx1"/>
              </a:solidFill>
            </a:endParaRPr>
          </a:p>
          <a:p>
            <a:pPr algn="ctr"/>
            <a:endParaRPr lang="nl-NL" sz="2400" b="1" i="1" dirty="0">
              <a:solidFill>
                <a:schemeClr val="tx1"/>
              </a:solidFill>
            </a:endParaRPr>
          </a:p>
          <a:p>
            <a:pPr algn="ctr"/>
            <a:r>
              <a:rPr lang="nl-NL" sz="2400" b="1" i="1" dirty="0">
                <a:solidFill>
                  <a:schemeClr val="tx1"/>
                </a:solidFill>
              </a:rPr>
              <a:t>De verbinder </a:t>
            </a:r>
          </a:p>
          <a:p>
            <a:pPr algn="ctr"/>
            <a:r>
              <a:rPr lang="nl-NL" sz="1200" b="1" i="1" dirty="0">
                <a:solidFill>
                  <a:schemeClr val="tx1"/>
                </a:solidFill>
              </a:rPr>
              <a:t>(werktitel)  </a:t>
            </a:r>
          </a:p>
          <a:p>
            <a:pPr algn="ctr"/>
            <a:endParaRPr lang="nl-NL" sz="1200" i="1" dirty="0">
              <a:solidFill>
                <a:schemeClr val="tx1"/>
              </a:solidFill>
            </a:endParaRPr>
          </a:p>
          <a:p>
            <a:pPr algn="ctr"/>
            <a:r>
              <a:rPr lang="nl-NL" sz="1100" i="1" dirty="0">
                <a:solidFill>
                  <a:schemeClr val="tx1"/>
                </a:solidFill>
              </a:rPr>
              <a:t>Is zowel inhoudelijk verantwoordelijk bij ontwikkelingen rondom het anders werven, opleiden en / of professionaliseren van (aanstaande) </a:t>
            </a:r>
            <a:r>
              <a:rPr lang="nl-NL" sz="1100" i="1" dirty="0" err="1">
                <a:solidFill>
                  <a:schemeClr val="tx1"/>
                </a:solidFill>
              </a:rPr>
              <a:t>onderwijsprofessionals</a:t>
            </a:r>
            <a:r>
              <a:rPr lang="nl-NL" sz="1100" i="1" dirty="0">
                <a:solidFill>
                  <a:schemeClr val="tx1"/>
                </a:solidFill>
              </a:rPr>
              <a:t> maar ook verantwoordelijk voor de vertaalslag die dat vraagt van beleid en de samenwerking tussen andere organisaties.</a:t>
            </a:r>
          </a:p>
          <a:p>
            <a:pPr algn="ctr"/>
            <a:endParaRPr lang="nl-NL" sz="1100" i="1" dirty="0">
              <a:solidFill>
                <a:schemeClr val="tx1"/>
              </a:solidFill>
            </a:endParaRPr>
          </a:p>
          <a:p>
            <a:pPr algn="ctr"/>
            <a:endParaRPr lang="nl-NL" sz="1100" i="1" dirty="0">
              <a:solidFill>
                <a:schemeClr val="tx1"/>
              </a:solidFill>
            </a:endParaRPr>
          </a:p>
          <a:p>
            <a:pPr algn="ctr"/>
            <a:endParaRPr lang="nl-NL" sz="1100" i="1" dirty="0">
              <a:solidFill>
                <a:schemeClr val="tx1"/>
              </a:solidFill>
            </a:endParaRPr>
          </a:p>
          <a:p>
            <a:pPr algn="ctr"/>
            <a:endParaRPr lang="nl-NL" sz="1400" i="1" dirty="0">
              <a:solidFill>
                <a:schemeClr val="tx1"/>
              </a:solidFill>
            </a:endParaRPr>
          </a:p>
          <a:p>
            <a:pPr algn="ctr"/>
            <a:endParaRPr lang="nl-NL" sz="1200" i="1" dirty="0">
              <a:solidFill>
                <a:schemeClr val="tx1"/>
              </a:solidFill>
            </a:endParaRPr>
          </a:p>
          <a:p>
            <a:pPr algn="ctr"/>
            <a:endParaRPr lang="nl-NL" sz="1200" i="1" dirty="0">
              <a:solidFill>
                <a:schemeClr val="tx1"/>
              </a:solidFill>
            </a:endParaRPr>
          </a:p>
          <a:p>
            <a:pPr algn="ctr"/>
            <a:endParaRPr lang="nl-NL" sz="1200" i="1" dirty="0">
              <a:solidFill>
                <a:schemeClr val="tx1"/>
              </a:solidFill>
            </a:endParaRPr>
          </a:p>
          <a:p>
            <a:pPr algn="ctr"/>
            <a:endParaRPr lang="nl-NL" sz="1200" i="1" dirty="0"/>
          </a:p>
          <a:p>
            <a:pPr algn="ctr"/>
            <a:endParaRPr lang="nl-NL" sz="1200" i="1" dirty="0"/>
          </a:p>
        </p:txBody>
      </p:sp>
      <p:sp>
        <p:nvSpPr>
          <p:cNvPr id="9" name="Rechthoek 8">
            <a:extLst>
              <a:ext uri="{FF2B5EF4-FFF2-40B4-BE49-F238E27FC236}">
                <a16:creationId xmlns:a16="http://schemas.microsoft.com/office/drawing/2014/main" id="{2438869C-B860-DC38-CFE2-77E8110B614C}"/>
              </a:ext>
            </a:extLst>
          </p:cNvPr>
          <p:cNvSpPr/>
          <p:nvPr/>
        </p:nvSpPr>
        <p:spPr>
          <a:xfrm>
            <a:off x="6974823" y="290659"/>
            <a:ext cx="3755380" cy="1757642"/>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b="1" i="1" dirty="0">
              <a:solidFill>
                <a:schemeClr val="tx1"/>
              </a:solidFill>
            </a:endParaRPr>
          </a:p>
          <a:p>
            <a:pPr algn="ctr"/>
            <a:endParaRPr lang="nl-NL" sz="1200" b="1" i="1" dirty="0">
              <a:solidFill>
                <a:schemeClr val="tx1"/>
              </a:solidFill>
            </a:endParaRPr>
          </a:p>
          <a:p>
            <a:pPr algn="ctr"/>
            <a:r>
              <a:rPr lang="nl-NL" sz="2400" b="1" i="1" dirty="0">
                <a:solidFill>
                  <a:schemeClr val="tx1"/>
                </a:solidFill>
              </a:rPr>
              <a:t>De generalist</a:t>
            </a:r>
            <a:endParaRPr lang="nl-NL" sz="2400" i="1" dirty="0"/>
          </a:p>
          <a:p>
            <a:pPr algn="ctr"/>
            <a:r>
              <a:rPr lang="nl-NL" sz="1400" b="1" i="1" dirty="0">
                <a:solidFill>
                  <a:schemeClr val="tx1"/>
                </a:solidFill>
              </a:rPr>
              <a:t>(werktitel)  </a:t>
            </a:r>
          </a:p>
          <a:p>
            <a:pPr algn="ctr"/>
            <a:r>
              <a:rPr lang="nl-NL" sz="1400" i="1" dirty="0">
                <a:solidFill>
                  <a:schemeClr val="tx1"/>
                </a:solidFill>
              </a:rPr>
              <a:t> </a:t>
            </a:r>
          </a:p>
          <a:p>
            <a:pPr algn="ctr"/>
            <a:r>
              <a:rPr lang="nl-NL" sz="1100" i="1" dirty="0">
                <a:solidFill>
                  <a:schemeClr val="tx1"/>
                </a:solidFill>
              </a:rPr>
              <a:t>Is verantwoordelijk voor de </a:t>
            </a:r>
            <a:r>
              <a:rPr lang="nl-NL" sz="1100" i="1" dirty="0" err="1">
                <a:solidFill>
                  <a:schemeClr val="tx1"/>
                </a:solidFill>
              </a:rPr>
              <a:t>de</a:t>
            </a:r>
            <a:r>
              <a:rPr lang="nl-NL" sz="1100" i="1" dirty="0">
                <a:solidFill>
                  <a:schemeClr val="tx1"/>
                </a:solidFill>
              </a:rPr>
              <a:t> samenwerking tussen onderwijsorganisaties rondom </a:t>
            </a:r>
          </a:p>
          <a:p>
            <a:pPr algn="ctr"/>
            <a:r>
              <a:rPr lang="nl-NL" sz="1100" i="1" dirty="0">
                <a:solidFill>
                  <a:schemeClr val="tx1"/>
                </a:solidFill>
              </a:rPr>
              <a:t>het anders werven, opleiden /professionaliseren  van (aanstaande) </a:t>
            </a:r>
            <a:r>
              <a:rPr lang="nl-NL" sz="1100" i="1" dirty="0" err="1">
                <a:solidFill>
                  <a:schemeClr val="tx1"/>
                </a:solidFill>
              </a:rPr>
              <a:t>onderwijsprofessionals</a:t>
            </a:r>
            <a:r>
              <a:rPr lang="nl-NL" sz="1100" i="1" dirty="0">
                <a:solidFill>
                  <a:schemeClr val="tx1"/>
                </a:solidFill>
              </a:rPr>
              <a:t>. </a:t>
            </a:r>
          </a:p>
          <a:p>
            <a:pPr algn="ctr"/>
            <a:endParaRPr lang="nl-NL" sz="1200" i="1" dirty="0">
              <a:solidFill>
                <a:schemeClr val="tx1"/>
              </a:solidFill>
            </a:endParaRPr>
          </a:p>
          <a:p>
            <a:pPr algn="ctr"/>
            <a:endParaRPr lang="nl-NL" sz="1400" i="1" dirty="0">
              <a:solidFill>
                <a:schemeClr val="tx1"/>
              </a:solidFill>
            </a:endParaRPr>
          </a:p>
        </p:txBody>
      </p:sp>
      <p:sp>
        <p:nvSpPr>
          <p:cNvPr id="21" name="Titel 1">
            <a:extLst>
              <a:ext uri="{FF2B5EF4-FFF2-40B4-BE49-F238E27FC236}">
                <a16:creationId xmlns:a16="http://schemas.microsoft.com/office/drawing/2014/main" id="{D36FA95F-D704-47EA-F43E-D0595F6684FD}"/>
              </a:ext>
            </a:extLst>
          </p:cNvPr>
          <p:cNvSpPr>
            <a:spLocks noGrp="1"/>
          </p:cNvSpPr>
          <p:nvPr>
            <p:ph type="title"/>
          </p:nvPr>
        </p:nvSpPr>
        <p:spPr>
          <a:xfrm>
            <a:off x="259544" y="5859162"/>
            <a:ext cx="11078819" cy="1325563"/>
          </a:xfrm>
        </p:spPr>
        <p:txBody>
          <a:bodyPr>
            <a:normAutofit fontScale="90000"/>
          </a:bodyPr>
          <a:lstStyle/>
          <a:p>
            <a:pPr algn="ctr"/>
            <a:r>
              <a:rPr lang="nl-NL" sz="1600" b="1" dirty="0"/>
              <a:t>   Hoe staat het met de diversiteit tussen lerarenopleiders binnen uw partnerschap? </a:t>
            </a:r>
            <a:br>
              <a:rPr lang="nl-NL" sz="1600" b="1" dirty="0"/>
            </a:br>
            <a:br>
              <a:rPr lang="nl-NL" sz="1600" b="1" dirty="0"/>
            </a:br>
            <a:r>
              <a:rPr lang="nl-NL" sz="1600" b="1" dirty="0"/>
              <a:t>       </a:t>
            </a:r>
            <a:r>
              <a:rPr lang="nl-NL" sz="1600" b="1" i="1" dirty="0"/>
              <a:t>In  onze concept gaan we uit van vier profielen om </a:t>
            </a:r>
            <a:br>
              <a:rPr lang="nl-NL" sz="1600" b="1" i="1" dirty="0"/>
            </a:br>
            <a:r>
              <a:rPr lang="nl-NL" sz="1600" b="1" i="1" dirty="0"/>
              <a:t>binnen partnerschappen hierover het gesprek aan te gaan. </a:t>
            </a:r>
            <a:br>
              <a:rPr lang="nl-NL" sz="1600" b="1" i="1" dirty="0"/>
            </a:br>
            <a:r>
              <a:rPr lang="nl-NL" sz="1400" b="1" dirty="0"/>
              <a:t>                   </a:t>
            </a:r>
            <a:br>
              <a:rPr lang="nl-NL" sz="1400" b="1" dirty="0"/>
            </a:br>
            <a:r>
              <a:rPr lang="nl-NL" sz="1400" b="1" dirty="0"/>
              <a:t>                       </a:t>
            </a:r>
            <a:br>
              <a:rPr lang="nl-NL" sz="1000" b="1" dirty="0"/>
            </a:br>
            <a:br>
              <a:rPr lang="nl-NL" sz="1000" b="1" dirty="0"/>
            </a:br>
            <a:r>
              <a:rPr lang="nl-NL" sz="1000" b="1" dirty="0"/>
              <a:t>                                           </a:t>
            </a:r>
            <a:br>
              <a:rPr lang="nl-NL" sz="1200" b="1" dirty="0"/>
            </a:br>
            <a:r>
              <a:rPr lang="nl-NL" sz="1200" b="1" dirty="0"/>
              <a:t> </a:t>
            </a:r>
            <a:br>
              <a:rPr lang="nl-NL" sz="1400" b="1" dirty="0">
                <a:solidFill>
                  <a:schemeClr val="accent1"/>
                </a:solidFill>
              </a:rPr>
            </a:br>
            <a:endParaRPr lang="nl-NL" sz="1400" b="1" dirty="0">
              <a:solidFill>
                <a:schemeClr val="accent1"/>
              </a:solidFill>
            </a:endParaRPr>
          </a:p>
        </p:txBody>
      </p:sp>
      <p:sp>
        <p:nvSpPr>
          <p:cNvPr id="22" name="Rechthoek 21">
            <a:extLst>
              <a:ext uri="{FF2B5EF4-FFF2-40B4-BE49-F238E27FC236}">
                <a16:creationId xmlns:a16="http://schemas.microsoft.com/office/drawing/2014/main" id="{6962DD8B-F27E-BC11-F0A4-F02EC884186B}"/>
              </a:ext>
            </a:extLst>
          </p:cNvPr>
          <p:cNvSpPr/>
          <p:nvPr/>
        </p:nvSpPr>
        <p:spPr>
          <a:xfrm rot="2971315">
            <a:off x="4273169" y="2578981"/>
            <a:ext cx="3051570" cy="307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b="1" dirty="0">
                <a:solidFill>
                  <a:schemeClr val="tx1"/>
                </a:solidFill>
              </a:rPr>
              <a:t>Onze (aanstaande) </a:t>
            </a:r>
            <a:r>
              <a:rPr lang="nl-NL" sz="1200" b="1" dirty="0" err="1">
                <a:solidFill>
                  <a:schemeClr val="tx1"/>
                </a:solidFill>
              </a:rPr>
              <a:t>onderwijsprofessionals</a:t>
            </a:r>
            <a:endParaRPr lang="nl-NL" sz="1200" b="1" dirty="0">
              <a:solidFill>
                <a:schemeClr val="tx1"/>
              </a:solidFill>
            </a:endParaRPr>
          </a:p>
        </p:txBody>
      </p:sp>
    </p:spTree>
    <p:extLst>
      <p:ext uri="{BB962C8B-B14F-4D97-AF65-F5344CB8AC3E}">
        <p14:creationId xmlns:p14="http://schemas.microsoft.com/office/powerpoint/2010/main" val="301223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fbeeldingsresultaten voor werkplekbegeleider">
            <a:extLst>
              <a:ext uri="{FF2B5EF4-FFF2-40B4-BE49-F238E27FC236}">
                <a16:creationId xmlns:a16="http://schemas.microsoft.com/office/drawing/2014/main" id="{9E1242B4-CF97-4B2D-4740-93824BFF9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9" y="-16374"/>
            <a:ext cx="2221901" cy="15789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fbeeldingsresultaten voor werkplekbegeleider">
            <a:extLst>
              <a:ext uri="{FF2B5EF4-FFF2-40B4-BE49-F238E27FC236}">
                <a16:creationId xmlns:a16="http://schemas.microsoft.com/office/drawing/2014/main" id="{1A14C259-07C5-5B51-1381-E3DDE52B0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1243" y="4887264"/>
            <a:ext cx="3030757" cy="19437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rik Ex - Lerarenopleider - Utrecht University | LinkedIn">
            <a:extLst>
              <a:ext uri="{FF2B5EF4-FFF2-40B4-BE49-F238E27FC236}">
                <a16:creationId xmlns:a16="http://schemas.microsoft.com/office/drawing/2014/main" id="{DB70FD52-FD36-3C3C-764E-81F6987C4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7989" y="-19017"/>
            <a:ext cx="3091152" cy="19067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Afbeeldingsresultaten voor docent-onderzoeker">
            <a:extLst>
              <a:ext uri="{FF2B5EF4-FFF2-40B4-BE49-F238E27FC236}">
                <a16:creationId xmlns:a16="http://schemas.microsoft.com/office/drawing/2014/main" id="{637AACC9-52EE-A382-D930-AA54D43ECF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35833"/>
            <a:ext cx="2188394" cy="16466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965C1CB-3DB5-6B95-F6B5-A54048B43C7A}"/>
              </a:ext>
            </a:extLst>
          </p:cNvPr>
          <p:cNvPicPr>
            <a:picLocks noChangeAspect="1" noChangeArrowheads="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362961" y="1099447"/>
            <a:ext cx="1869940" cy="35576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hthoek 4">
            <a:extLst>
              <a:ext uri="{FF2B5EF4-FFF2-40B4-BE49-F238E27FC236}">
                <a16:creationId xmlns:a16="http://schemas.microsoft.com/office/drawing/2014/main" id="{44566173-508C-6731-6BA8-BC9B53275C3A}"/>
              </a:ext>
            </a:extLst>
          </p:cNvPr>
          <p:cNvSpPr/>
          <p:nvPr/>
        </p:nvSpPr>
        <p:spPr>
          <a:xfrm>
            <a:off x="988562" y="319682"/>
            <a:ext cx="3296188" cy="1757641"/>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1" i="1" dirty="0">
              <a:solidFill>
                <a:schemeClr val="tx1"/>
              </a:solidFill>
            </a:endParaRPr>
          </a:p>
          <a:p>
            <a:endParaRPr lang="nl-NL" sz="1200" b="1" i="1" dirty="0">
              <a:solidFill>
                <a:schemeClr val="tx1"/>
              </a:solidFill>
            </a:endParaRPr>
          </a:p>
          <a:p>
            <a:endParaRPr lang="nl-NL" sz="1200" b="1" i="1" dirty="0">
              <a:solidFill>
                <a:schemeClr val="tx1"/>
              </a:solidFill>
            </a:endParaRPr>
          </a:p>
          <a:p>
            <a:r>
              <a:rPr lang="nl-NL" sz="1200" b="1" i="1" dirty="0">
                <a:solidFill>
                  <a:schemeClr val="tx1"/>
                </a:solidFill>
              </a:rPr>
              <a:t>Opleiders binnen ons partnerschap zijn: </a:t>
            </a:r>
          </a:p>
          <a:p>
            <a:endParaRPr lang="nl-NL" sz="1200" b="1" i="1" dirty="0">
              <a:solidFill>
                <a:schemeClr val="tx1"/>
              </a:solidFill>
            </a:endParaRPr>
          </a:p>
          <a:p>
            <a:r>
              <a:rPr lang="nl-NL" sz="800" b="1" i="1" dirty="0">
                <a:solidFill>
                  <a:schemeClr val="tx1"/>
                </a:solidFill>
              </a:rPr>
              <a:t>Werkplekbegeleiders, starterscoaches en studieloopbaanbegeleiders. Jaarlijks worden er voor hen door school- en instituutsopleiders sessies georganiseerd rondom een doorlopende leerlijn voor (aanstaande) </a:t>
            </a:r>
            <a:r>
              <a:rPr lang="nl-NL" sz="800" b="1" i="1" dirty="0" err="1">
                <a:solidFill>
                  <a:schemeClr val="tx1"/>
                </a:solidFill>
              </a:rPr>
              <a:t>onderwijsprofessionals</a:t>
            </a:r>
            <a:r>
              <a:rPr lang="nl-NL" sz="800" b="1" i="1" dirty="0">
                <a:solidFill>
                  <a:schemeClr val="tx1"/>
                </a:solidFill>
              </a:rPr>
              <a:t> binnen onze scholen.  </a:t>
            </a:r>
          </a:p>
          <a:p>
            <a:r>
              <a:rPr lang="nl-NL" sz="800" b="1" i="1" dirty="0">
                <a:solidFill>
                  <a:schemeClr val="tx1"/>
                </a:solidFill>
              </a:rPr>
              <a:t>Ook deze doelgroep wordt betrokken bij de jaarlijkse registratietrajecten voor lerarenopleiders. </a:t>
            </a:r>
          </a:p>
          <a:p>
            <a:endParaRPr lang="nl-NL" sz="1200" b="1" i="1" dirty="0">
              <a:solidFill>
                <a:schemeClr val="tx1"/>
              </a:solidFill>
            </a:endParaRPr>
          </a:p>
          <a:p>
            <a:endParaRPr lang="nl-NL" sz="1200" b="1" i="1" dirty="0">
              <a:solidFill>
                <a:schemeClr val="tx1"/>
              </a:solidFill>
            </a:endParaRPr>
          </a:p>
          <a:p>
            <a:endParaRPr lang="nl-NL" sz="1200" b="1" i="1" dirty="0">
              <a:solidFill>
                <a:schemeClr val="tx1"/>
              </a:solidFill>
            </a:endParaRPr>
          </a:p>
          <a:p>
            <a:pPr algn="ctr"/>
            <a:endParaRPr lang="nl-NL" sz="1100" i="1" dirty="0"/>
          </a:p>
        </p:txBody>
      </p:sp>
      <p:sp>
        <p:nvSpPr>
          <p:cNvPr id="11" name="Rechthoek 10">
            <a:extLst>
              <a:ext uri="{FF2B5EF4-FFF2-40B4-BE49-F238E27FC236}">
                <a16:creationId xmlns:a16="http://schemas.microsoft.com/office/drawing/2014/main" id="{09B2A792-1233-ED22-B98E-31CF375B7D3B}"/>
              </a:ext>
            </a:extLst>
          </p:cNvPr>
          <p:cNvSpPr/>
          <p:nvPr/>
        </p:nvSpPr>
        <p:spPr>
          <a:xfrm>
            <a:off x="6558496" y="3692405"/>
            <a:ext cx="3344834" cy="185581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100" b="1" i="1" dirty="0">
              <a:solidFill>
                <a:schemeClr val="tx1"/>
              </a:solidFill>
            </a:endParaRPr>
          </a:p>
          <a:p>
            <a:pPr algn="ctr"/>
            <a:endParaRPr lang="nl-NL" sz="1100" b="1" i="1" dirty="0">
              <a:solidFill>
                <a:schemeClr val="tx1"/>
              </a:solidFill>
            </a:endParaRPr>
          </a:p>
          <a:p>
            <a:pPr algn="ctr"/>
            <a:endParaRPr lang="nl-NL" sz="1100" b="1" i="1" dirty="0">
              <a:solidFill>
                <a:schemeClr val="tx1"/>
              </a:solidFill>
            </a:endParaRPr>
          </a:p>
          <a:p>
            <a:endParaRPr lang="nl-NL" sz="1200" b="1" i="1" dirty="0">
              <a:solidFill>
                <a:schemeClr val="tx1"/>
              </a:solidFill>
            </a:endParaRPr>
          </a:p>
          <a:p>
            <a:pPr algn="r"/>
            <a:r>
              <a:rPr lang="nl-NL" sz="1200" b="1" i="1" dirty="0" err="1">
                <a:solidFill>
                  <a:schemeClr val="tx1"/>
                </a:solidFill>
              </a:rPr>
              <a:t>Verbinders</a:t>
            </a:r>
            <a:r>
              <a:rPr lang="nl-NL" sz="1200" b="1" i="1" dirty="0">
                <a:solidFill>
                  <a:schemeClr val="tx1"/>
                </a:solidFill>
              </a:rPr>
              <a:t> binnen ons partnerschap zijn:   </a:t>
            </a:r>
          </a:p>
          <a:p>
            <a:pPr algn="r"/>
            <a:endParaRPr lang="nl-NL" sz="1200" b="1" i="1" dirty="0">
              <a:solidFill>
                <a:schemeClr val="tx1"/>
              </a:solidFill>
            </a:endParaRPr>
          </a:p>
          <a:p>
            <a:pPr algn="r"/>
            <a:r>
              <a:rPr lang="nl-NL" sz="800" b="1" i="1" dirty="0">
                <a:solidFill>
                  <a:schemeClr val="tx1"/>
                </a:solidFill>
              </a:rPr>
              <a:t>Schoolleiders , HR-adviseurs en de programmaleiders zijn bij ons belangrijke </a:t>
            </a:r>
            <a:r>
              <a:rPr lang="nl-NL" sz="800" b="1" i="1" dirty="0" err="1">
                <a:solidFill>
                  <a:schemeClr val="tx1"/>
                </a:solidFill>
              </a:rPr>
              <a:t>verbinders</a:t>
            </a:r>
            <a:r>
              <a:rPr lang="nl-NL" sz="800" b="1" i="1" dirty="0">
                <a:solidFill>
                  <a:schemeClr val="tx1"/>
                </a:solidFill>
              </a:rPr>
              <a:t> om de samenwerking met de lerarenopleidingen op een beleidsrijke wijze te vertalen naar ons personeels- en professionaliseringsbeleid op school- en bestuurs- en partnerschapsniveau. Daarmee kunnen ambities op het niveau van het partnerschap en de verschillende onderwijsorganisaties daarbinnen beter gerealiseerd worden.  </a:t>
            </a:r>
            <a:endParaRPr lang="nl-NL" sz="800" i="1" dirty="0">
              <a:solidFill>
                <a:schemeClr val="tx1"/>
              </a:solidFill>
            </a:endParaRPr>
          </a:p>
          <a:p>
            <a:pPr algn="r"/>
            <a:endParaRPr lang="nl-NL" sz="800" i="1" dirty="0">
              <a:solidFill>
                <a:schemeClr val="tx1"/>
              </a:solidFill>
            </a:endParaRPr>
          </a:p>
          <a:p>
            <a:pPr algn="r"/>
            <a:endParaRPr lang="nl-NL" sz="1200" i="1" dirty="0">
              <a:solidFill>
                <a:schemeClr val="tx1"/>
              </a:solidFill>
            </a:endParaRPr>
          </a:p>
          <a:p>
            <a:pPr algn="r"/>
            <a:endParaRPr lang="nl-NL" sz="1200" i="1" dirty="0">
              <a:solidFill>
                <a:schemeClr val="tx1"/>
              </a:solidFill>
            </a:endParaRPr>
          </a:p>
          <a:p>
            <a:pPr algn="ctr"/>
            <a:endParaRPr lang="nl-NL" sz="1200" i="1" dirty="0">
              <a:solidFill>
                <a:schemeClr val="tx1"/>
              </a:solidFill>
            </a:endParaRPr>
          </a:p>
          <a:p>
            <a:pPr algn="ctr"/>
            <a:endParaRPr lang="nl-NL" sz="1200" i="1" dirty="0"/>
          </a:p>
          <a:p>
            <a:pPr algn="ctr"/>
            <a:endParaRPr lang="nl-NL" sz="1200" i="1" dirty="0"/>
          </a:p>
        </p:txBody>
      </p:sp>
      <p:sp>
        <p:nvSpPr>
          <p:cNvPr id="9" name="Rechthoek 8">
            <a:extLst>
              <a:ext uri="{FF2B5EF4-FFF2-40B4-BE49-F238E27FC236}">
                <a16:creationId xmlns:a16="http://schemas.microsoft.com/office/drawing/2014/main" id="{2438869C-B860-DC38-CFE2-77E8110B614C}"/>
              </a:ext>
            </a:extLst>
          </p:cNvPr>
          <p:cNvSpPr/>
          <p:nvPr/>
        </p:nvSpPr>
        <p:spPr>
          <a:xfrm>
            <a:off x="6311112" y="319682"/>
            <a:ext cx="3592218" cy="1757642"/>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nl-NL" sz="1200" b="1" i="1" dirty="0">
                <a:solidFill>
                  <a:schemeClr val="tx1"/>
                </a:solidFill>
              </a:rPr>
              <a:t>Generalisten binnen ons partnerschap zijn: </a:t>
            </a:r>
          </a:p>
          <a:p>
            <a:pPr algn="r"/>
            <a:endParaRPr lang="nl-NL" sz="800" b="1" i="1" dirty="0">
              <a:solidFill>
                <a:schemeClr val="tx1"/>
              </a:solidFill>
            </a:endParaRPr>
          </a:p>
          <a:p>
            <a:pPr algn="r"/>
            <a:r>
              <a:rPr lang="nl-NL" sz="800" b="1" i="1" dirty="0">
                <a:solidFill>
                  <a:schemeClr val="tx1"/>
                </a:solidFill>
              </a:rPr>
              <a:t>Schoolopleiders, instituutsopleiders en assessoren . Zij werken samen rondom betere afstemming over de verschillende leerroutes naar het leraarschap . Sinds kort is, in het kader van de </a:t>
            </a:r>
            <a:r>
              <a:rPr lang="nl-NL" sz="800" b="1" i="1" dirty="0" err="1">
                <a:solidFill>
                  <a:schemeClr val="tx1"/>
                </a:solidFill>
              </a:rPr>
              <a:t>zij-instroom</a:t>
            </a:r>
            <a:r>
              <a:rPr lang="nl-NL" sz="800" b="1" i="1" dirty="0">
                <a:solidFill>
                  <a:schemeClr val="tx1"/>
                </a:solidFill>
              </a:rPr>
              <a:t> daar ook de rol van de EVC-assessor aan toegevoegd. Een aantal directeuren binnen ons partnerschap vervullen die rol en werken daarbij nauw samen met andere EVC-assessoren binnen ons partnerschap.  Het professionaliseringsbeleid rondom de beoordeling van (aanstaande) leraren op de werkplek is binnen ons partnerschap aangepast.  </a:t>
            </a:r>
          </a:p>
        </p:txBody>
      </p:sp>
      <p:sp>
        <p:nvSpPr>
          <p:cNvPr id="21" name="Titel 1">
            <a:extLst>
              <a:ext uri="{FF2B5EF4-FFF2-40B4-BE49-F238E27FC236}">
                <a16:creationId xmlns:a16="http://schemas.microsoft.com/office/drawing/2014/main" id="{D36FA95F-D704-47EA-F43E-D0595F6684FD}"/>
              </a:ext>
            </a:extLst>
          </p:cNvPr>
          <p:cNvSpPr>
            <a:spLocks noGrp="1"/>
          </p:cNvSpPr>
          <p:nvPr>
            <p:ph type="title"/>
          </p:nvPr>
        </p:nvSpPr>
        <p:spPr>
          <a:xfrm>
            <a:off x="0" y="5643542"/>
            <a:ext cx="11078819" cy="1325563"/>
          </a:xfrm>
        </p:spPr>
        <p:txBody>
          <a:bodyPr>
            <a:normAutofit fontScale="90000"/>
          </a:bodyPr>
          <a:lstStyle/>
          <a:p>
            <a:pPr algn="ctr"/>
            <a:r>
              <a:rPr lang="nl-NL" sz="1600" b="1" dirty="0"/>
              <a:t>Een voorbeeld van een partnerschap dat laat zien hoe de profielen bijdragen aan  </a:t>
            </a:r>
            <a:br>
              <a:rPr lang="nl-NL" sz="1600" b="1" dirty="0"/>
            </a:br>
            <a:r>
              <a:rPr lang="nl-NL" sz="1600" b="1" dirty="0"/>
              <a:t>het gesprek over rollen, samenwerking en een gezamenlijk professionaliseringsplan. </a:t>
            </a:r>
            <a:br>
              <a:rPr lang="nl-NL" sz="1600" b="1" dirty="0"/>
            </a:br>
            <a:r>
              <a:rPr lang="nl-NL" sz="1400" b="1" dirty="0"/>
              <a:t>                       </a:t>
            </a:r>
            <a:br>
              <a:rPr lang="nl-NL" sz="1000" b="1" dirty="0"/>
            </a:br>
            <a:br>
              <a:rPr lang="nl-NL" sz="1000" b="1" dirty="0"/>
            </a:br>
            <a:r>
              <a:rPr lang="nl-NL" sz="1000" b="1" dirty="0"/>
              <a:t>                                           </a:t>
            </a:r>
            <a:br>
              <a:rPr lang="nl-NL" sz="1200" b="1" dirty="0"/>
            </a:br>
            <a:r>
              <a:rPr lang="nl-NL" sz="1200" b="1" dirty="0"/>
              <a:t> </a:t>
            </a:r>
            <a:br>
              <a:rPr lang="nl-NL" sz="1400" b="1" dirty="0">
                <a:solidFill>
                  <a:schemeClr val="accent1"/>
                </a:solidFill>
              </a:rPr>
            </a:br>
            <a:endParaRPr lang="nl-NL" sz="1400" b="1" dirty="0">
              <a:solidFill>
                <a:schemeClr val="accent1"/>
              </a:solidFill>
            </a:endParaRPr>
          </a:p>
        </p:txBody>
      </p:sp>
      <p:sp>
        <p:nvSpPr>
          <p:cNvPr id="22" name="Rechthoek 21">
            <a:extLst>
              <a:ext uri="{FF2B5EF4-FFF2-40B4-BE49-F238E27FC236}">
                <a16:creationId xmlns:a16="http://schemas.microsoft.com/office/drawing/2014/main" id="{6962DD8B-F27E-BC11-F0A4-F02EC884186B}"/>
              </a:ext>
            </a:extLst>
          </p:cNvPr>
          <p:cNvSpPr/>
          <p:nvPr/>
        </p:nvSpPr>
        <p:spPr>
          <a:xfrm rot="16200000">
            <a:off x="3772146" y="2724422"/>
            <a:ext cx="3051570" cy="307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b="1" dirty="0">
                <a:solidFill>
                  <a:schemeClr val="tx1"/>
                </a:solidFill>
              </a:rPr>
              <a:t>Onze (aanstaande) </a:t>
            </a:r>
            <a:r>
              <a:rPr lang="nl-NL" sz="1200" b="1" dirty="0" err="1">
                <a:solidFill>
                  <a:schemeClr val="tx1"/>
                </a:solidFill>
              </a:rPr>
              <a:t>onderwijsprofessionals</a:t>
            </a:r>
            <a:endParaRPr lang="nl-NL" sz="1200" b="1" dirty="0">
              <a:solidFill>
                <a:schemeClr val="tx1"/>
              </a:solidFill>
            </a:endParaRPr>
          </a:p>
        </p:txBody>
      </p:sp>
      <p:sp>
        <p:nvSpPr>
          <p:cNvPr id="18" name="Rechthoek 17">
            <a:extLst>
              <a:ext uri="{FF2B5EF4-FFF2-40B4-BE49-F238E27FC236}">
                <a16:creationId xmlns:a16="http://schemas.microsoft.com/office/drawing/2014/main" id="{B99E5CF2-9C18-F055-ADCB-B99E63C80052}"/>
              </a:ext>
            </a:extLst>
          </p:cNvPr>
          <p:cNvSpPr/>
          <p:nvPr/>
        </p:nvSpPr>
        <p:spPr>
          <a:xfrm>
            <a:off x="953009" y="3677809"/>
            <a:ext cx="3296188" cy="164665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NL" sz="1200" b="1" i="1" dirty="0">
              <a:solidFill>
                <a:schemeClr val="tx1"/>
              </a:solidFill>
            </a:endParaRPr>
          </a:p>
          <a:p>
            <a:endParaRPr lang="nl-NL" sz="1200" b="1" i="1" dirty="0">
              <a:solidFill>
                <a:schemeClr val="tx1"/>
              </a:solidFill>
            </a:endParaRPr>
          </a:p>
          <a:p>
            <a:r>
              <a:rPr lang="nl-NL" sz="1200" b="1" i="1" dirty="0">
                <a:solidFill>
                  <a:schemeClr val="tx1"/>
                </a:solidFill>
              </a:rPr>
              <a:t>Specialisten binnen ons partnerschap zijn: </a:t>
            </a:r>
          </a:p>
          <a:p>
            <a:endParaRPr lang="nl-NL" sz="1200" b="1" i="1" dirty="0">
              <a:solidFill>
                <a:schemeClr val="tx1"/>
              </a:solidFill>
            </a:endParaRPr>
          </a:p>
          <a:p>
            <a:r>
              <a:rPr lang="nl-NL" sz="800" b="1" i="1" dirty="0">
                <a:solidFill>
                  <a:schemeClr val="tx1"/>
                </a:solidFill>
              </a:rPr>
              <a:t>Onze taal- en rekenspecialisten werken samen met onderzoeksspecialisten uit de lerarenopleidingen samen in het doen van onderzoek rondom instructie en het bevorderen van motivatie bij leerlingen. Daar worden uiteraard ook studenten bij betrokken. </a:t>
            </a:r>
            <a:br>
              <a:rPr lang="nl-NL" sz="800" b="1" i="1" dirty="0">
                <a:solidFill>
                  <a:schemeClr val="tx1"/>
                </a:solidFill>
              </a:rPr>
            </a:br>
            <a:r>
              <a:rPr lang="nl-NL" sz="800" b="1" i="1" dirty="0">
                <a:solidFill>
                  <a:schemeClr val="tx1"/>
                </a:solidFill>
              </a:rPr>
              <a:t>Door de samenwerking tussen deze specialisten hebben we ook een aantal professionaliseringsactiviteiten binnen onze huisacademie anders vorm kunnen geven. </a:t>
            </a:r>
          </a:p>
          <a:p>
            <a:endParaRPr lang="nl-NL" sz="1000" i="1" dirty="0">
              <a:solidFill>
                <a:schemeClr val="tx1"/>
              </a:solidFill>
            </a:endParaRPr>
          </a:p>
          <a:p>
            <a:endParaRPr lang="nl-NL" sz="1000" i="1" dirty="0">
              <a:solidFill>
                <a:schemeClr val="tx1"/>
              </a:solidFill>
            </a:endParaRPr>
          </a:p>
          <a:p>
            <a:pPr algn="ctr"/>
            <a:endParaRPr lang="nl-NL" sz="1100" i="1" dirty="0"/>
          </a:p>
        </p:txBody>
      </p:sp>
    </p:spTree>
    <p:extLst>
      <p:ext uri="{BB962C8B-B14F-4D97-AF65-F5344CB8AC3E}">
        <p14:creationId xmlns:p14="http://schemas.microsoft.com/office/powerpoint/2010/main" val="1721609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FC8770B-0851-090B-CE78-0D7A93BD425C}"/>
              </a:ext>
            </a:extLst>
          </p:cNvPr>
          <p:cNvPicPr>
            <a:picLocks noChangeAspect="1"/>
          </p:cNvPicPr>
          <p:nvPr/>
        </p:nvPicPr>
        <p:blipFill>
          <a:blip r:embed="rId2"/>
          <a:stretch>
            <a:fillRect/>
          </a:stretch>
        </p:blipFill>
        <p:spPr>
          <a:xfrm>
            <a:off x="802499" y="780847"/>
            <a:ext cx="4729754" cy="4472287"/>
          </a:xfrm>
          <a:prstGeom prst="rect">
            <a:avLst/>
          </a:prstGeom>
        </p:spPr>
      </p:pic>
      <p:sp>
        <p:nvSpPr>
          <p:cNvPr id="8" name="Rechthoek 7">
            <a:extLst>
              <a:ext uri="{FF2B5EF4-FFF2-40B4-BE49-F238E27FC236}">
                <a16:creationId xmlns:a16="http://schemas.microsoft.com/office/drawing/2014/main" id="{BD92C136-A2AD-1321-C6D0-35ABEDBA2B1F}"/>
              </a:ext>
            </a:extLst>
          </p:cNvPr>
          <p:cNvSpPr/>
          <p:nvPr/>
        </p:nvSpPr>
        <p:spPr>
          <a:xfrm rot="16200000">
            <a:off x="-993644" y="2939142"/>
            <a:ext cx="3592286" cy="3638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err="1">
                <a:solidFill>
                  <a:schemeClr val="accent1"/>
                </a:solidFill>
              </a:rPr>
              <a:t>Opleidingsdidactisch</a:t>
            </a:r>
            <a:r>
              <a:rPr lang="nl-NL" sz="800" dirty="0">
                <a:solidFill>
                  <a:schemeClr val="accent1"/>
                </a:solidFill>
              </a:rPr>
              <a:t> bekwaam </a:t>
            </a:r>
          </a:p>
        </p:txBody>
      </p:sp>
      <p:sp>
        <p:nvSpPr>
          <p:cNvPr id="9" name="Rechthoek 8">
            <a:extLst>
              <a:ext uri="{FF2B5EF4-FFF2-40B4-BE49-F238E27FC236}">
                <a16:creationId xmlns:a16="http://schemas.microsoft.com/office/drawing/2014/main" id="{6E21BA2C-3A19-28BF-0C89-C1BD5EE19046}"/>
              </a:ext>
            </a:extLst>
          </p:cNvPr>
          <p:cNvSpPr/>
          <p:nvPr/>
        </p:nvSpPr>
        <p:spPr>
          <a:xfrm>
            <a:off x="1184240" y="780847"/>
            <a:ext cx="3592286" cy="3638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chemeClr val="accent1"/>
                </a:solidFill>
              </a:rPr>
              <a:t>Agogisch bekwaam </a:t>
            </a:r>
          </a:p>
        </p:txBody>
      </p:sp>
      <p:sp>
        <p:nvSpPr>
          <p:cNvPr id="10" name="Rechthoek 9">
            <a:extLst>
              <a:ext uri="{FF2B5EF4-FFF2-40B4-BE49-F238E27FC236}">
                <a16:creationId xmlns:a16="http://schemas.microsoft.com/office/drawing/2014/main" id="{BD9F47DF-EE19-3E95-FAAE-B333ECB6B4BE}"/>
              </a:ext>
            </a:extLst>
          </p:cNvPr>
          <p:cNvSpPr/>
          <p:nvPr/>
        </p:nvSpPr>
        <p:spPr>
          <a:xfrm rot="5400000">
            <a:off x="3395976" y="2835043"/>
            <a:ext cx="3439886" cy="3638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a:solidFill>
                  <a:schemeClr val="accent1"/>
                </a:solidFill>
              </a:rPr>
              <a:t>Organisatorisch en beleidsmatig bekwaam </a:t>
            </a:r>
          </a:p>
        </p:txBody>
      </p:sp>
      <p:sp>
        <p:nvSpPr>
          <p:cNvPr id="11" name="Rechthoek 10">
            <a:extLst>
              <a:ext uri="{FF2B5EF4-FFF2-40B4-BE49-F238E27FC236}">
                <a16:creationId xmlns:a16="http://schemas.microsoft.com/office/drawing/2014/main" id="{70050A4B-6ADE-65A4-7889-397181592B90}"/>
              </a:ext>
            </a:extLst>
          </p:cNvPr>
          <p:cNvSpPr/>
          <p:nvPr/>
        </p:nvSpPr>
        <p:spPr>
          <a:xfrm>
            <a:off x="1081984" y="4952268"/>
            <a:ext cx="3592286" cy="3638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800" dirty="0" err="1">
                <a:solidFill>
                  <a:schemeClr val="accent1"/>
                </a:solidFill>
              </a:rPr>
              <a:t>Ontwikkelingsbekwaam</a:t>
            </a:r>
            <a:r>
              <a:rPr lang="nl-NL" sz="1400" dirty="0">
                <a:solidFill>
                  <a:schemeClr val="accent1"/>
                </a:solidFill>
              </a:rPr>
              <a:t>  </a:t>
            </a:r>
          </a:p>
        </p:txBody>
      </p:sp>
      <p:sp>
        <p:nvSpPr>
          <p:cNvPr id="6" name="Tekstvak 3">
            <a:extLst>
              <a:ext uri="{FF2B5EF4-FFF2-40B4-BE49-F238E27FC236}">
                <a16:creationId xmlns:a16="http://schemas.microsoft.com/office/drawing/2014/main" id="{06A35F89-8D5B-2160-C713-762E4B857807}"/>
              </a:ext>
            </a:extLst>
          </p:cNvPr>
          <p:cNvSpPr txBox="1"/>
          <p:nvPr/>
        </p:nvSpPr>
        <p:spPr>
          <a:xfrm>
            <a:off x="5532253" y="1695247"/>
            <a:ext cx="5053239" cy="3693319"/>
          </a:xfrm>
          <a:prstGeom prst="rect">
            <a:avLst/>
          </a:prstGeom>
          <a:noFill/>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solidFill>
                  <a:srgbClr val="FF0000"/>
                </a:solidFill>
              </a:rPr>
              <a:t> </a:t>
            </a:r>
          </a:p>
          <a:p>
            <a:endParaRPr lang="nl-NL" sz="1200" b="1" dirty="0">
              <a:solidFill>
                <a:schemeClr val="accent1"/>
              </a:solidFill>
            </a:endParaRPr>
          </a:p>
          <a:p>
            <a:pPr marL="285750" indent="-285750">
              <a:buFont typeface="Wingdings" panose="05000000000000000000" pitchFamily="2" charset="2"/>
              <a:buChar char="q"/>
            </a:pPr>
            <a:r>
              <a:rPr lang="nl-NL" sz="1200" b="1" dirty="0">
                <a:solidFill>
                  <a:schemeClr val="accent1"/>
                </a:solidFill>
              </a:rPr>
              <a:t>Gelijkwaardigheid tussen profielen.</a:t>
            </a:r>
          </a:p>
          <a:p>
            <a:pPr marL="285750" indent="-285750">
              <a:buFont typeface="Wingdings" panose="05000000000000000000" pitchFamily="2" charset="2"/>
              <a:buChar char="q"/>
            </a:pPr>
            <a:endParaRPr lang="nl-NL" sz="1200" b="1" dirty="0">
              <a:solidFill>
                <a:schemeClr val="accent1"/>
              </a:solidFill>
            </a:endParaRPr>
          </a:p>
          <a:p>
            <a:pPr marL="285750" indent="-285750">
              <a:buFont typeface="Wingdings" panose="05000000000000000000" pitchFamily="2" charset="2"/>
              <a:buChar char="q"/>
            </a:pPr>
            <a:r>
              <a:rPr lang="nl-NL" sz="1200" b="1" dirty="0">
                <a:solidFill>
                  <a:schemeClr val="accent1"/>
                </a:solidFill>
              </a:rPr>
              <a:t>Startpunt van het </a:t>
            </a:r>
            <a:r>
              <a:rPr lang="nl-NL" sz="1200" b="1" dirty="0" err="1">
                <a:solidFill>
                  <a:schemeClr val="accent1"/>
                </a:solidFill>
              </a:rPr>
              <a:t>ontwikkelpad</a:t>
            </a:r>
            <a:r>
              <a:rPr lang="nl-NL" sz="1200" b="1" dirty="0">
                <a:solidFill>
                  <a:schemeClr val="accent1"/>
                </a:solidFill>
              </a:rPr>
              <a:t> ligt niet vast.</a:t>
            </a:r>
          </a:p>
          <a:p>
            <a:pPr marL="285750" indent="-285750">
              <a:buFont typeface="Wingdings" panose="05000000000000000000" pitchFamily="2" charset="2"/>
              <a:buChar char="q"/>
            </a:pPr>
            <a:endParaRPr lang="nl-NL" sz="1200" b="1" dirty="0">
              <a:solidFill>
                <a:schemeClr val="accent1"/>
              </a:solidFill>
            </a:endParaRPr>
          </a:p>
          <a:p>
            <a:pPr marL="285750" indent="-285750">
              <a:buFont typeface="Wingdings" panose="05000000000000000000" pitchFamily="2" charset="2"/>
              <a:buChar char="q"/>
            </a:pPr>
            <a:r>
              <a:rPr lang="nl-NL" sz="1200" b="1" dirty="0">
                <a:solidFill>
                  <a:schemeClr val="accent1"/>
                </a:solidFill>
              </a:rPr>
              <a:t>Taakdiversiteit  als een dimensie door de profielen heen is herkenbaar.</a:t>
            </a:r>
          </a:p>
          <a:p>
            <a:endParaRPr lang="nl-NL" sz="1200" b="1" dirty="0">
              <a:solidFill>
                <a:schemeClr val="accent1"/>
              </a:solidFill>
            </a:endParaRPr>
          </a:p>
          <a:p>
            <a:pPr marL="285750" indent="-285750">
              <a:buFont typeface="Wingdings" panose="05000000000000000000" pitchFamily="2" charset="2"/>
              <a:buChar char="q"/>
            </a:pPr>
            <a:r>
              <a:rPr lang="nl-NL" sz="1200" b="1" dirty="0">
                <a:solidFill>
                  <a:schemeClr val="accent1"/>
                </a:solidFill>
              </a:rPr>
              <a:t>Connectiviteit als dimensie door de profielen heen is herkenbaar.</a:t>
            </a:r>
          </a:p>
          <a:p>
            <a:pPr marL="285750" indent="-285750">
              <a:buFont typeface="Wingdings" panose="05000000000000000000" pitchFamily="2" charset="2"/>
              <a:buChar char="q"/>
            </a:pPr>
            <a:endParaRPr lang="nl-NL" sz="1200" b="1" dirty="0">
              <a:solidFill>
                <a:schemeClr val="accent1"/>
              </a:solidFill>
            </a:endParaRPr>
          </a:p>
          <a:p>
            <a:pPr marL="285750" indent="-285750">
              <a:buFont typeface="Wingdings" panose="05000000000000000000" pitchFamily="2" charset="2"/>
              <a:buChar char="q"/>
            </a:pPr>
            <a:r>
              <a:rPr lang="nl-NL" sz="1200" b="1" dirty="0">
                <a:solidFill>
                  <a:schemeClr val="accent1"/>
                </a:solidFill>
              </a:rPr>
              <a:t>Werken met ontwikkelfasen ( </a:t>
            </a:r>
            <a:r>
              <a:rPr lang="nl-NL" sz="1200" b="1" dirty="0" err="1">
                <a:solidFill>
                  <a:schemeClr val="accent1"/>
                </a:solidFill>
              </a:rPr>
              <a:t>startbekwaam</a:t>
            </a:r>
            <a:r>
              <a:rPr lang="nl-NL" sz="1200" b="1" dirty="0">
                <a:solidFill>
                  <a:schemeClr val="accent1"/>
                </a:solidFill>
              </a:rPr>
              <a:t>, vakbekwaam en expert).</a:t>
            </a:r>
          </a:p>
          <a:p>
            <a:pPr marL="285750" indent="-285750">
              <a:buFont typeface="Wingdings" panose="05000000000000000000" pitchFamily="2" charset="2"/>
              <a:buChar char="q"/>
            </a:pPr>
            <a:endParaRPr lang="nl-NL" sz="1200" b="1" dirty="0">
              <a:solidFill>
                <a:schemeClr val="accent1"/>
              </a:solidFill>
            </a:endParaRPr>
          </a:p>
          <a:p>
            <a:pPr marL="285750" indent="-285750">
              <a:buFont typeface="Wingdings" panose="05000000000000000000" pitchFamily="2" charset="2"/>
              <a:buChar char="q"/>
            </a:pPr>
            <a:r>
              <a:rPr lang="nl-NL" sz="1200" b="1" dirty="0">
                <a:solidFill>
                  <a:schemeClr val="accent1"/>
                </a:solidFill>
              </a:rPr>
              <a:t>Focus op professie: Naast ervaringsjaren weegt professionalisering mee.  </a:t>
            </a:r>
          </a:p>
          <a:p>
            <a:endParaRPr lang="nl-NL" b="1" dirty="0">
              <a:solidFill>
                <a:schemeClr val="accent1"/>
              </a:solidFill>
            </a:endParaRPr>
          </a:p>
          <a:p>
            <a:endParaRPr lang="nl-NL" b="1" dirty="0">
              <a:solidFill>
                <a:schemeClr val="accent1"/>
              </a:solidFill>
            </a:endParaRPr>
          </a:p>
          <a:p>
            <a:endParaRPr lang="nl-NL" b="1" dirty="0"/>
          </a:p>
          <a:p>
            <a:r>
              <a:rPr lang="nl-NL" b="1" dirty="0"/>
              <a:t> </a:t>
            </a:r>
          </a:p>
        </p:txBody>
      </p:sp>
      <p:sp>
        <p:nvSpPr>
          <p:cNvPr id="7" name="Rechthoek: afgeronde hoeken 6">
            <a:extLst>
              <a:ext uri="{FF2B5EF4-FFF2-40B4-BE49-F238E27FC236}">
                <a16:creationId xmlns:a16="http://schemas.microsoft.com/office/drawing/2014/main" id="{D8165545-D34C-5B47-81DD-E7DEFA6904F6}"/>
              </a:ext>
            </a:extLst>
          </p:cNvPr>
          <p:cNvSpPr/>
          <p:nvPr/>
        </p:nvSpPr>
        <p:spPr>
          <a:xfrm>
            <a:off x="5090887" y="1234019"/>
            <a:ext cx="5171120" cy="552834"/>
          </a:xfrm>
          <a:prstGeom prst="round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1400" dirty="0">
                <a:solidFill>
                  <a:schemeClr val="accent1">
                    <a:lumMod val="20000"/>
                    <a:lumOff val="80000"/>
                  </a:schemeClr>
                </a:solidFill>
                <a:latin typeface="Bernard MT Condensed" panose="02050806060905020404" pitchFamily="18" charset="0"/>
              </a:rPr>
              <a:t>Draagvlak voor onderstaande uitgangspunten  onder de herziening   </a:t>
            </a:r>
          </a:p>
        </p:txBody>
      </p:sp>
    </p:spTree>
    <p:extLst>
      <p:ext uri="{BB962C8B-B14F-4D97-AF65-F5344CB8AC3E}">
        <p14:creationId xmlns:p14="http://schemas.microsoft.com/office/powerpoint/2010/main" val="140884310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36377b7-70c4-4493-a338-095918d327e9}" enabled="0" method="" siteId="{e36377b7-70c4-4493-a338-095918d327e9}" removed="1"/>
</clbl:labelList>
</file>

<file path=docProps/app.xml><?xml version="1.0" encoding="utf-8"?>
<Properties xmlns="http://schemas.openxmlformats.org/officeDocument/2006/extended-properties" xmlns:vt="http://schemas.openxmlformats.org/officeDocument/2006/docPropsVTypes">
  <TotalTime>0</TotalTime>
  <Words>1275</Words>
  <Application>Microsoft Office PowerPoint</Application>
  <PresentationFormat>Breedbeeld</PresentationFormat>
  <Paragraphs>162</Paragraphs>
  <Slides>8</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8</vt:i4>
      </vt:variant>
    </vt:vector>
  </HeadingPairs>
  <TitlesOfParts>
    <vt:vector size="16" baseType="lpstr">
      <vt:lpstr>Arial</vt:lpstr>
      <vt:lpstr>Bernard MT Condensed</vt:lpstr>
      <vt:lpstr>Brush Script MT</vt:lpstr>
      <vt:lpstr>Calibri</vt:lpstr>
      <vt:lpstr>Calibri Light</vt:lpstr>
      <vt:lpstr>Jokerman</vt:lpstr>
      <vt:lpstr>Wingdings</vt:lpstr>
      <vt:lpstr>Kantoorthema</vt:lpstr>
      <vt:lpstr>PowerPoint-presentatie</vt:lpstr>
      <vt:lpstr>Opgehaalde feedback op 10 november</vt:lpstr>
      <vt:lpstr>PowerPoint-presentatie</vt:lpstr>
      <vt:lpstr>Aanpassing van de grondslag met het oog op versterking van Samen Opleiden &amp; Professionaliseren.  </vt:lpstr>
      <vt:lpstr>PowerPoint-presentatie</vt:lpstr>
      <vt:lpstr>   Hoe staat het met de diversiteit tussen lerarenopleiders binnen uw partnerschap?          In  onze concept gaan we uit van vier profielen om  binnen partnerschappen hierover het gesprek aan te gaan.                                                                                             </vt:lpstr>
      <vt:lpstr>Een voorbeeld van een partnerschap dat laat zien hoe de profielen bijdragen aan   het gesprek over rollen, samenwerking en een gezamenlijk professionaliseringsplan.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Martine Derks</dc:creator>
  <cp:lastModifiedBy>Wilma van Veen</cp:lastModifiedBy>
  <cp:revision>46</cp:revision>
  <dcterms:created xsi:type="dcterms:W3CDTF">2023-09-26T18:45:47Z</dcterms:created>
  <dcterms:modified xsi:type="dcterms:W3CDTF">2023-11-21T08:17:17Z</dcterms:modified>
</cp:coreProperties>
</file>